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3"/>
  </p:notesMasterIdLst>
  <p:sldIdLst>
    <p:sldId id="256" r:id="rId2"/>
    <p:sldId id="262" r:id="rId3"/>
    <p:sldId id="257" r:id="rId4"/>
    <p:sldId id="258" r:id="rId5"/>
    <p:sldId id="276" r:id="rId6"/>
    <p:sldId id="263" r:id="rId7"/>
    <p:sldId id="266" r:id="rId8"/>
    <p:sldId id="264" r:id="rId9"/>
    <p:sldId id="265" r:id="rId10"/>
    <p:sldId id="267" r:id="rId11"/>
    <p:sldId id="261" r:id="rId12"/>
    <p:sldId id="269" r:id="rId13"/>
    <p:sldId id="260" r:id="rId14"/>
    <p:sldId id="268" r:id="rId15"/>
    <p:sldId id="259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75" r:id="rId25"/>
    <p:sldId id="273" r:id="rId26"/>
    <p:sldId id="286" r:id="rId27"/>
    <p:sldId id="271" r:id="rId28"/>
    <p:sldId id="270" r:id="rId29"/>
    <p:sldId id="272" r:id="rId30"/>
    <p:sldId id="291" r:id="rId31"/>
    <p:sldId id="292" r:id="rId32"/>
    <p:sldId id="293" r:id="rId33"/>
    <p:sldId id="288" r:id="rId34"/>
    <p:sldId id="294" r:id="rId35"/>
    <p:sldId id="289" r:id="rId36"/>
    <p:sldId id="297" r:id="rId37"/>
    <p:sldId id="290" r:id="rId38"/>
    <p:sldId id="299" r:id="rId39"/>
    <p:sldId id="298" r:id="rId40"/>
    <p:sldId id="295" r:id="rId41"/>
    <p:sldId id="296" r:id="rId4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F8787"/>
  </p:clrMru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109" d="100"/>
          <a:sy n="109" d="100"/>
        </p:scale>
        <p:origin x="-19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248BA-DB2A-4A92-81BE-77A6720579A0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2CF55-B780-4F05-9D87-57285843A5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CF55-B780-4F05-9D87-57285843A54C}" type="slidenum">
              <a:rPr lang="zh-TW" altLang="en-US" smtClean="0"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CF55-B780-4F05-9D87-57285843A54C}" type="slidenum">
              <a:rPr lang="zh-TW" altLang="en-US" smtClean="0"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CF55-B780-4F05-9D87-57285843A54C}" type="slidenum">
              <a:rPr lang="zh-TW" altLang="en-US" smtClean="0"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CF55-B780-4F05-9D87-57285843A54C}" type="slidenum">
              <a:rPr lang="zh-TW" altLang="en-US" smtClean="0"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3E8533C-CB1E-4CE0-A1F5-3C673859BF26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1F662A-F60C-4110-91B9-D4C0800AF3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679766" cy="2209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err="1" smtClean="0">
                <a:solidFill>
                  <a:srgbClr val="FFFF00"/>
                </a:solidFill>
              </a:rPr>
              <a:t>Intruduction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 to </a:t>
            </a:r>
            <a:br>
              <a:rPr lang="en-US" altLang="zh-TW" sz="4000" b="1" dirty="0" smtClean="0">
                <a:solidFill>
                  <a:srgbClr val="FFFF00"/>
                </a:solidFill>
              </a:rPr>
            </a:br>
            <a:r>
              <a:rPr lang="en-US" altLang="zh-TW" sz="4000" b="1" dirty="0" smtClean="0">
                <a:solidFill>
                  <a:srgbClr val="FFFF00"/>
                </a:solidFill>
              </a:rPr>
              <a:t>Image Compression Techniques</a:t>
            </a:r>
            <a:endParaRPr lang="zh-TW" alt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1400" dirty="0" smtClean="0"/>
              <a:t>Date: 2011.11.23</a:t>
            </a:r>
          </a:p>
          <a:p>
            <a:r>
              <a:rPr lang="en-US" altLang="zh-TW" sz="1400" dirty="0" smtClean="0"/>
              <a:t>Advisor: Jian-Jung Ding</a:t>
            </a:r>
            <a:endParaRPr lang="en-US" altLang="zh-TW" sz="1400" dirty="0" smtClean="0"/>
          </a:p>
          <a:p>
            <a:r>
              <a:rPr lang="en-US" altLang="zh-TW" sz="1400" dirty="0" smtClean="0"/>
              <a:t>Reporter</a:t>
            </a:r>
            <a:r>
              <a:rPr lang="en-US" altLang="zh-TW" sz="1400" dirty="0" smtClean="0"/>
              <a:t>: Hsin-Hui Chen</a:t>
            </a:r>
            <a:endParaRPr lang="zh-TW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LBG Algorithm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aaa\Desktop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558245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Demo for Splitting Algorithm</a:t>
            </a:r>
            <a:endParaRPr lang="zh-TW" altLang="en-US" sz="2800" dirty="0">
              <a:solidFill>
                <a:srgbClr val="FFFF00"/>
              </a:solidFill>
            </a:endParaRPr>
          </a:p>
        </p:txBody>
      </p:sp>
      <p:pic>
        <p:nvPicPr>
          <p:cNvPr id="19459" name="Picture 5" descr="圖片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004219"/>
            <a:ext cx="38100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Drawback of VQ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2935"/>
            <a:ext cx="8229600" cy="33195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8000" dirty="0" smtClean="0"/>
              <a:t>     Block Effect</a:t>
            </a:r>
            <a:endParaRPr lang="zh-TW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rgbClr val="FFFF00"/>
                </a:solidFill>
              </a:rPr>
              <a:t>Side Match Vector Quantization</a:t>
            </a:r>
            <a:endParaRPr lang="zh-TW" altLang="en-US" dirty="0"/>
          </a:p>
        </p:txBody>
      </p:sp>
      <p:graphicFrame>
        <p:nvGraphicFramePr>
          <p:cNvPr id="4" name="Group 130"/>
          <p:cNvGraphicFramePr>
            <a:graphicFrameLocks noGrp="1"/>
          </p:cNvGraphicFramePr>
          <p:nvPr/>
        </p:nvGraphicFramePr>
        <p:xfrm>
          <a:off x="1068462" y="2557835"/>
          <a:ext cx="2711450" cy="266858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2925"/>
                <a:gridCol w="539750"/>
                <a:gridCol w="542925"/>
                <a:gridCol w="542925"/>
                <a:gridCol w="5429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1139939" y="4234235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6" name="Text Box 61"/>
          <p:cNvSpPr txBox="1">
            <a:spLocks noChangeArrowheads="1"/>
          </p:cNvSpPr>
          <p:nvPr/>
        </p:nvSpPr>
        <p:spPr bwMode="auto">
          <a:xfrm>
            <a:off x="1809864" y="4234235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713112" y="255783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713112" y="331983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 rot="2668076">
            <a:off x="2713112" y="408183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>
            <a:off x="1068462" y="282771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1" name="Line 66"/>
          <p:cNvSpPr>
            <a:spLocks noChangeShapeType="1"/>
          </p:cNvSpPr>
          <p:nvPr/>
        </p:nvSpPr>
        <p:spPr bwMode="auto">
          <a:xfrm>
            <a:off x="1068462" y="268059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068462" y="29686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1338337" y="255783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>
            <a:off x="1198399" y="256369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5" name="Line 70"/>
          <p:cNvSpPr>
            <a:spLocks noChangeShapeType="1"/>
          </p:cNvSpPr>
          <p:nvPr/>
        </p:nvSpPr>
        <p:spPr bwMode="auto">
          <a:xfrm>
            <a:off x="1484387" y="255783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7" name="Text Box 123"/>
          <p:cNvSpPr txBox="1">
            <a:spLocks noChangeArrowheads="1"/>
          </p:cNvSpPr>
          <p:nvPr/>
        </p:nvSpPr>
        <p:spPr bwMode="auto">
          <a:xfrm>
            <a:off x="1323975" y="5416897"/>
            <a:ext cx="219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Original Image</a:t>
            </a:r>
            <a:endParaRPr kumimoji="0" lang="zh-TW" altLang="en-US" sz="24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8" name="Text Box 123"/>
          <p:cNvSpPr txBox="1">
            <a:spLocks noChangeArrowheads="1"/>
          </p:cNvSpPr>
          <p:nvPr/>
        </p:nvSpPr>
        <p:spPr bwMode="auto">
          <a:xfrm>
            <a:off x="5920877" y="2893913"/>
            <a:ext cx="16754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=&gt;VQ</a:t>
            </a:r>
            <a:endParaRPr lang="zh-TW" altLang="en-US" sz="4400" b="1" dirty="0">
              <a:solidFill>
                <a:srgbClr val="92D05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0" name="Text Box 123"/>
          <p:cNvSpPr txBox="1">
            <a:spLocks noChangeArrowheads="1"/>
          </p:cNvSpPr>
          <p:nvPr/>
        </p:nvSpPr>
        <p:spPr bwMode="auto">
          <a:xfrm>
            <a:off x="4427984" y="3933056"/>
            <a:ext cx="39645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華康儷中黑" pitchFamily="1" charset="-120"/>
              </a:rPr>
              <a:t>Residual blocks</a:t>
            </a:r>
            <a:endParaRPr lang="zh-TW" altLang="en-US" sz="44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9" name="Text Box 123"/>
          <p:cNvSpPr txBox="1">
            <a:spLocks noChangeArrowheads="1"/>
          </p:cNvSpPr>
          <p:nvPr/>
        </p:nvSpPr>
        <p:spPr bwMode="auto">
          <a:xfrm>
            <a:off x="4613195" y="2348880"/>
            <a:ext cx="2991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Seed blocks</a:t>
            </a:r>
            <a:endParaRPr lang="zh-TW" altLang="en-US" sz="4400" b="1" dirty="0">
              <a:solidFill>
                <a:srgbClr val="92D05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1" name="Text Box 123"/>
          <p:cNvSpPr txBox="1">
            <a:spLocks noChangeArrowheads="1"/>
          </p:cNvSpPr>
          <p:nvPr/>
        </p:nvSpPr>
        <p:spPr bwMode="auto">
          <a:xfrm>
            <a:off x="5794572" y="4531767"/>
            <a:ext cx="25218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華康儷中黑" pitchFamily="1" charset="-120"/>
              </a:rPr>
              <a:t>=&gt;SMVQ</a:t>
            </a:r>
            <a:endParaRPr lang="zh-TW" altLang="en-US" sz="44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2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2339752" y="4365104"/>
            <a:ext cx="1872208" cy="14401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FFFF00"/>
                </a:solidFill>
              </a:rPr>
              <a:t>Side Match Vector Quantization</a:t>
            </a:r>
            <a:endParaRPr lang="zh-TW" altLang="en-US" dirty="0"/>
          </a:p>
        </p:txBody>
      </p:sp>
      <p:pic>
        <p:nvPicPr>
          <p:cNvPr id="4" name="Picture 5" descr="C:\Users\aaa\Desktop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1440160" cy="1110691"/>
          </a:xfrm>
          <a:prstGeom prst="rect">
            <a:avLst/>
          </a:prstGeom>
          <a:noFill/>
        </p:spPr>
      </p:pic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5148064" y="2708920"/>
            <a:ext cx="3168352" cy="3240360"/>
            <a:chOff x="2160" y="576"/>
            <a:chExt cx="1584" cy="1950"/>
          </a:xfrm>
        </p:grpSpPr>
        <p:sp>
          <p:nvSpPr>
            <p:cNvPr id="23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4" name="Rectangle 75"/>
            <p:cNvSpPr>
              <a:spLocks noChangeArrowheads="1"/>
            </p:cNvSpPr>
            <p:nvPr/>
          </p:nvSpPr>
          <p:spPr bwMode="auto">
            <a:xfrm>
              <a:off x="2496" y="871"/>
              <a:ext cx="912" cy="16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5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36" name="Text Box 124"/>
          <p:cNvSpPr txBox="1">
            <a:spLocks noChangeArrowheads="1"/>
          </p:cNvSpPr>
          <p:nvPr/>
        </p:nvSpPr>
        <p:spPr bwMode="auto">
          <a:xfrm>
            <a:off x="6008160" y="2780928"/>
            <a:ext cx="1444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7" name="Text Box 125"/>
          <p:cNvSpPr txBox="1">
            <a:spLocks noChangeArrowheads="1"/>
          </p:cNvSpPr>
          <p:nvPr/>
        </p:nvSpPr>
        <p:spPr bwMode="auto">
          <a:xfrm>
            <a:off x="5220071" y="2204864"/>
            <a:ext cx="3175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2400" b="1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ea typeface="華康儷中黑" pitchFamily="1" charset="-120"/>
              </a:rPr>
              <a:t>State Codebook</a:t>
            </a:r>
            <a:endParaRPr kumimoji="0" lang="zh-TW" altLang="en-US" sz="2400" b="1" dirty="0">
              <a:solidFill>
                <a:schemeClr val="accent6">
                  <a:lumMod val="9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8" name="Line 191"/>
          <p:cNvSpPr>
            <a:spLocks noChangeShapeType="1"/>
          </p:cNvSpPr>
          <p:nvPr/>
        </p:nvSpPr>
        <p:spPr bwMode="auto">
          <a:xfrm>
            <a:off x="1835696" y="3284984"/>
            <a:ext cx="3312368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58" name="Text Box 125"/>
          <p:cNvSpPr txBox="1">
            <a:spLocks noChangeArrowheads="1"/>
          </p:cNvSpPr>
          <p:nvPr/>
        </p:nvSpPr>
        <p:spPr bwMode="auto">
          <a:xfrm>
            <a:off x="2339752" y="4581128"/>
            <a:ext cx="20882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華康儷中黑" pitchFamily="1" charset="-120"/>
              </a:rPr>
              <a:t>Super Codebook</a:t>
            </a:r>
          </a:p>
          <a:p>
            <a:r>
              <a:rPr lang="en-US" altLang="zh-TW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(Traditional VQ   </a:t>
            </a:r>
          </a:p>
          <a:p>
            <a:r>
              <a:rPr lang="en-US" altLang="zh-TW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  Codebook)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0" name="Line 191"/>
          <p:cNvSpPr>
            <a:spLocks noChangeShapeType="1"/>
          </p:cNvSpPr>
          <p:nvPr/>
        </p:nvSpPr>
        <p:spPr bwMode="auto">
          <a:xfrm flipV="1">
            <a:off x="3203848" y="3356992"/>
            <a:ext cx="0" cy="86409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62" name="Text Box 125"/>
          <p:cNvSpPr txBox="1">
            <a:spLocks noChangeArrowheads="1"/>
          </p:cNvSpPr>
          <p:nvPr/>
        </p:nvSpPr>
        <p:spPr bwMode="auto">
          <a:xfrm>
            <a:off x="2339753" y="2823319"/>
            <a:ext cx="2304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華康儷中黑" pitchFamily="1" charset="-120"/>
              </a:rPr>
              <a:t>Generate</a:t>
            </a:r>
            <a:endParaRPr kumimoji="0" lang="zh-TW" alt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grpSp>
        <p:nvGrpSpPr>
          <p:cNvPr id="63" name="群組 62"/>
          <p:cNvGrpSpPr/>
          <p:nvPr/>
        </p:nvGrpSpPr>
        <p:grpSpPr>
          <a:xfrm>
            <a:off x="1115616" y="3212976"/>
            <a:ext cx="720080" cy="648072"/>
            <a:chOff x="2411760" y="3933056"/>
            <a:chExt cx="2160240" cy="1728192"/>
          </a:xfrm>
        </p:grpSpPr>
        <p:cxnSp>
          <p:nvCxnSpPr>
            <p:cNvPr id="64" name="肘形接點 63"/>
            <p:cNvCxnSpPr/>
            <p:nvPr/>
          </p:nvCxnSpPr>
          <p:spPr>
            <a:xfrm>
              <a:off x="2411760" y="3933056"/>
              <a:ext cx="2160240" cy="576064"/>
            </a:xfrm>
            <a:prstGeom prst="bentConnector3">
              <a:avLst>
                <a:gd name="adj1" fmla="val 99824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肘形接點 64"/>
            <p:cNvCxnSpPr/>
            <p:nvPr/>
          </p:nvCxnSpPr>
          <p:spPr>
            <a:xfrm rot="16200000" flipH="1">
              <a:off x="1835696" y="4509120"/>
              <a:ext cx="1728192" cy="576064"/>
            </a:xfrm>
            <a:prstGeom prst="bentConnector3">
              <a:avLst>
                <a:gd name="adj1" fmla="val 99053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肘形接點 65"/>
            <p:cNvCxnSpPr/>
            <p:nvPr/>
          </p:nvCxnSpPr>
          <p:spPr>
            <a:xfrm flipV="1">
              <a:off x="2987824" y="4509120"/>
              <a:ext cx="1584176" cy="1152128"/>
            </a:xfrm>
            <a:prstGeom prst="bentConnector3">
              <a:avLst>
                <a:gd name="adj1" fmla="val -1708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aaa\Desktop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4038600" cy="3114675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FFFF00"/>
                </a:solidFill>
              </a:rPr>
              <a:t>Side Match Vector Quantization</a:t>
            </a:r>
            <a:endParaRPr lang="zh-TW" altLang="en-US" dirty="0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456682" y="3746797"/>
            <a:ext cx="2049462" cy="1498599"/>
            <a:chOff x="3016" y="2213"/>
            <a:chExt cx="1291" cy="944"/>
          </a:xfrm>
        </p:grpSpPr>
        <p:sp>
          <p:nvSpPr>
            <p:cNvPr id="7" name="Text Box 38"/>
            <p:cNvSpPr txBox="1">
              <a:spLocks noChangeArrowheads="1"/>
            </p:cNvSpPr>
            <p:nvPr/>
          </p:nvSpPr>
          <p:spPr bwMode="auto">
            <a:xfrm>
              <a:off x="3016" y="2213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150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3310" y="2213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150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3627" y="2214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122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0" name="Text Box 42"/>
            <p:cNvSpPr txBox="1">
              <a:spLocks noChangeArrowheads="1"/>
            </p:cNvSpPr>
            <p:nvPr/>
          </p:nvSpPr>
          <p:spPr bwMode="auto">
            <a:xfrm>
              <a:off x="3016" y="2447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129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3944" y="2213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101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3016" y="2674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118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3016" y="2924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123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1975669" y="3375322"/>
            <a:ext cx="2530475" cy="1870074"/>
            <a:chOff x="2713" y="1979"/>
            <a:chExt cx="1594" cy="1178"/>
          </a:xfrm>
        </p:grpSpPr>
        <p:sp>
          <p:nvSpPr>
            <p:cNvPr id="15" name="Text Box 34"/>
            <p:cNvSpPr txBox="1">
              <a:spLocks noChangeArrowheads="1"/>
            </p:cNvSpPr>
            <p:nvPr/>
          </p:nvSpPr>
          <p:spPr bwMode="auto">
            <a:xfrm>
              <a:off x="3016" y="1979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167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3309" y="1979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150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944" y="1979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101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2713" y="2220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133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19" name="Text Box 41"/>
            <p:cNvSpPr txBox="1">
              <a:spLocks noChangeArrowheads="1"/>
            </p:cNvSpPr>
            <p:nvPr/>
          </p:nvSpPr>
          <p:spPr bwMode="auto">
            <a:xfrm>
              <a:off x="2713" y="2447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129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20" name="Text Box 44"/>
            <p:cNvSpPr txBox="1">
              <a:spLocks noChangeArrowheads="1"/>
            </p:cNvSpPr>
            <p:nvPr/>
          </p:nvSpPr>
          <p:spPr bwMode="auto">
            <a:xfrm>
              <a:off x="2713" y="2674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118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21" name="Text Box 46"/>
            <p:cNvSpPr txBox="1">
              <a:spLocks noChangeArrowheads="1"/>
            </p:cNvSpPr>
            <p:nvPr/>
          </p:nvSpPr>
          <p:spPr bwMode="auto">
            <a:xfrm>
              <a:off x="2713" y="2924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123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/>
          </p:nvSpPr>
          <p:spPr bwMode="auto">
            <a:xfrm>
              <a:off x="3627" y="1979"/>
              <a:ext cx="3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TW" b="1" dirty="0" smtClean="0">
                  <a:solidFill>
                    <a:schemeClr val="accent6">
                      <a:lumMod val="50000"/>
                    </a:schemeClr>
                  </a:solidFill>
                  <a:effectLst/>
                </a:rPr>
                <a:t>122</a:t>
              </a:r>
              <a:endParaRPr lang="en-US" altLang="zh-TW" b="1" dirty="0"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  <p:grpSp>
        <p:nvGrpSpPr>
          <p:cNvPr id="28" name="Group 73"/>
          <p:cNvGrpSpPr>
            <a:grpSpLocks/>
          </p:cNvGrpSpPr>
          <p:nvPr/>
        </p:nvGrpSpPr>
        <p:grpSpPr bwMode="auto">
          <a:xfrm>
            <a:off x="5940152" y="2780928"/>
            <a:ext cx="2514600" cy="2880320"/>
            <a:chOff x="2160" y="576"/>
            <a:chExt cx="1584" cy="1950"/>
          </a:xfrm>
        </p:grpSpPr>
        <p:sp>
          <p:nvSpPr>
            <p:cNvPr id="29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30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6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45" name="Text Box 124"/>
          <p:cNvSpPr txBox="1">
            <a:spLocks noChangeArrowheads="1"/>
          </p:cNvSpPr>
          <p:nvPr/>
        </p:nvSpPr>
        <p:spPr bwMode="auto">
          <a:xfrm>
            <a:off x="6588224" y="2844676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46" name="Text Box 125"/>
          <p:cNvSpPr txBox="1">
            <a:spLocks noChangeArrowheads="1"/>
          </p:cNvSpPr>
          <p:nvPr/>
        </p:nvSpPr>
        <p:spPr bwMode="auto">
          <a:xfrm>
            <a:off x="6012160" y="2276872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Super Codebook</a:t>
            </a:r>
            <a:endParaRPr kumimoji="0" lang="zh-TW" altLang="en-US" sz="2400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47" name="Line 191"/>
          <p:cNvSpPr>
            <a:spLocks noChangeShapeType="1"/>
          </p:cNvSpPr>
          <p:nvPr/>
        </p:nvSpPr>
        <p:spPr bwMode="auto">
          <a:xfrm>
            <a:off x="4499992" y="3933056"/>
            <a:ext cx="1872208" cy="0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grpSp>
        <p:nvGrpSpPr>
          <p:cNvPr id="77" name="群組 76"/>
          <p:cNvGrpSpPr/>
          <p:nvPr/>
        </p:nvGrpSpPr>
        <p:grpSpPr>
          <a:xfrm>
            <a:off x="2483768" y="3645024"/>
            <a:ext cx="2016224" cy="1656184"/>
            <a:chOff x="2411760" y="3933056"/>
            <a:chExt cx="2160240" cy="1728192"/>
          </a:xfrm>
        </p:grpSpPr>
        <p:cxnSp>
          <p:nvCxnSpPr>
            <p:cNvPr id="50" name="肘形接點 49"/>
            <p:cNvCxnSpPr/>
            <p:nvPr/>
          </p:nvCxnSpPr>
          <p:spPr>
            <a:xfrm>
              <a:off x="2411760" y="3933056"/>
              <a:ext cx="2160240" cy="576064"/>
            </a:xfrm>
            <a:prstGeom prst="bentConnector3">
              <a:avLst>
                <a:gd name="adj1" fmla="val 9982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1" name="肘形接點 60"/>
            <p:cNvCxnSpPr/>
            <p:nvPr/>
          </p:nvCxnSpPr>
          <p:spPr>
            <a:xfrm rot="16200000" flipH="1">
              <a:off x="1835696" y="4509120"/>
              <a:ext cx="1728192" cy="576064"/>
            </a:xfrm>
            <a:prstGeom prst="bentConnector3">
              <a:avLst>
                <a:gd name="adj1" fmla="val 9905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肘形接點 68"/>
            <p:cNvCxnSpPr/>
            <p:nvPr/>
          </p:nvCxnSpPr>
          <p:spPr>
            <a:xfrm flipV="1">
              <a:off x="2987824" y="4509120"/>
              <a:ext cx="1584176" cy="1152128"/>
            </a:xfrm>
            <a:prstGeom prst="bentConnector3">
              <a:avLst>
                <a:gd name="adj1" fmla="val -170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9" name="Text Box 125"/>
          <p:cNvSpPr txBox="1">
            <a:spLocks noChangeArrowheads="1"/>
          </p:cNvSpPr>
          <p:nvPr/>
        </p:nvSpPr>
        <p:spPr bwMode="auto">
          <a:xfrm>
            <a:off x="1008112" y="6021288"/>
            <a:ext cx="680424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kumimoji="0"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華康儷中黑" pitchFamily="1" charset="-120"/>
              </a:rPr>
              <a:t>Find N Closest Codewords from Super Codebook</a:t>
            </a:r>
            <a:endParaRPr kumimoji="0" lang="zh-TW" alt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cxnSp>
        <p:nvCxnSpPr>
          <p:cNvPr id="82" name="直線接點 81"/>
          <p:cNvCxnSpPr/>
          <p:nvPr/>
        </p:nvCxnSpPr>
        <p:spPr>
          <a:xfrm>
            <a:off x="5220072" y="3933056"/>
            <a:ext cx="0" cy="20882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9" grpId="0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Drawback of </a:t>
            </a:r>
            <a:r>
              <a:rPr lang="en-US" altLang="zh-TW" sz="4800" dirty="0" smtClean="0">
                <a:solidFill>
                  <a:srgbClr val="FFFF00"/>
                </a:solidFill>
              </a:rPr>
              <a:t>SMVQ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2935"/>
            <a:ext cx="8229600" cy="33195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8000" dirty="0" smtClean="0"/>
              <a:t>Derailment</a:t>
            </a:r>
            <a:endParaRPr lang="zh-TW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400" dirty="0" smtClean="0">
                <a:solidFill>
                  <a:srgbClr val="FFFF00"/>
                </a:solidFill>
              </a:rPr>
              <a:t>Solution to Derailment</a:t>
            </a:r>
            <a:endParaRPr lang="zh-TW" altLang="en-US" dirty="0"/>
          </a:p>
        </p:txBody>
      </p:sp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6300192" y="3717032"/>
            <a:ext cx="2514600" cy="2880320"/>
            <a:chOff x="2160" y="576"/>
            <a:chExt cx="1584" cy="1950"/>
          </a:xfrm>
        </p:grpSpPr>
        <p:sp>
          <p:nvSpPr>
            <p:cNvPr id="23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4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5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36" name="Text Box 124"/>
          <p:cNvSpPr txBox="1">
            <a:spLocks noChangeArrowheads="1"/>
          </p:cNvSpPr>
          <p:nvPr/>
        </p:nvSpPr>
        <p:spPr bwMode="auto">
          <a:xfrm>
            <a:off x="6948264" y="3780780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7" name="Text Box 125"/>
          <p:cNvSpPr txBox="1">
            <a:spLocks noChangeArrowheads="1"/>
          </p:cNvSpPr>
          <p:nvPr/>
        </p:nvSpPr>
        <p:spPr bwMode="auto">
          <a:xfrm>
            <a:off x="6372200" y="3212976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Super Codebook</a:t>
            </a:r>
            <a:endParaRPr kumimoji="0" lang="zh-TW" altLang="en-US" sz="2400" b="1" dirty="0">
              <a:solidFill>
                <a:srgbClr val="92D05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8" name="Line 191"/>
          <p:cNvSpPr>
            <a:spLocks noChangeShapeType="1"/>
          </p:cNvSpPr>
          <p:nvPr/>
        </p:nvSpPr>
        <p:spPr bwMode="auto">
          <a:xfrm flipV="1">
            <a:off x="1979712" y="3284984"/>
            <a:ext cx="2088232" cy="1368152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5" descr="C:\Users\aaa\Desktop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1440160" cy="1110691"/>
          </a:xfrm>
          <a:prstGeom prst="rect">
            <a:avLst/>
          </a:prstGeom>
          <a:noFill/>
        </p:spPr>
      </p:pic>
      <p:grpSp>
        <p:nvGrpSpPr>
          <p:cNvPr id="44" name="群組 43"/>
          <p:cNvGrpSpPr/>
          <p:nvPr/>
        </p:nvGrpSpPr>
        <p:grpSpPr>
          <a:xfrm>
            <a:off x="1187624" y="4437112"/>
            <a:ext cx="720080" cy="648072"/>
            <a:chOff x="2411760" y="3933056"/>
            <a:chExt cx="2160240" cy="1728192"/>
          </a:xfrm>
        </p:grpSpPr>
        <p:cxnSp>
          <p:nvCxnSpPr>
            <p:cNvPr id="45" name="肘形接點 44"/>
            <p:cNvCxnSpPr/>
            <p:nvPr/>
          </p:nvCxnSpPr>
          <p:spPr>
            <a:xfrm>
              <a:off x="2411760" y="3933056"/>
              <a:ext cx="2160240" cy="576064"/>
            </a:xfrm>
            <a:prstGeom prst="bentConnector3">
              <a:avLst>
                <a:gd name="adj1" fmla="val 99824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肘形接點 45"/>
            <p:cNvCxnSpPr/>
            <p:nvPr/>
          </p:nvCxnSpPr>
          <p:spPr>
            <a:xfrm rot="16200000" flipH="1">
              <a:off x="1835696" y="4509120"/>
              <a:ext cx="1728192" cy="576064"/>
            </a:xfrm>
            <a:prstGeom prst="bentConnector3">
              <a:avLst>
                <a:gd name="adj1" fmla="val 99053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肘形接點 46"/>
            <p:cNvCxnSpPr/>
            <p:nvPr/>
          </p:nvCxnSpPr>
          <p:spPr>
            <a:xfrm flipV="1">
              <a:off x="2987824" y="4509120"/>
              <a:ext cx="1584176" cy="1152128"/>
            </a:xfrm>
            <a:prstGeom prst="bentConnector3">
              <a:avLst>
                <a:gd name="adj1" fmla="val -1708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8" name="Group 73"/>
          <p:cNvGrpSpPr>
            <a:grpSpLocks/>
          </p:cNvGrpSpPr>
          <p:nvPr/>
        </p:nvGrpSpPr>
        <p:grpSpPr bwMode="auto">
          <a:xfrm>
            <a:off x="3635896" y="1988840"/>
            <a:ext cx="2520280" cy="2736304"/>
            <a:chOff x="2160" y="576"/>
            <a:chExt cx="1584" cy="1950"/>
          </a:xfrm>
        </p:grpSpPr>
        <p:sp>
          <p:nvSpPr>
            <p:cNvPr id="49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50" name="Rectangle 75"/>
            <p:cNvSpPr>
              <a:spLocks noChangeArrowheads="1"/>
            </p:cNvSpPr>
            <p:nvPr/>
          </p:nvSpPr>
          <p:spPr bwMode="auto">
            <a:xfrm>
              <a:off x="2496" y="871"/>
              <a:ext cx="912" cy="16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51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7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0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1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62" name="Text Box 124"/>
          <p:cNvSpPr txBox="1">
            <a:spLocks noChangeArrowheads="1"/>
          </p:cNvSpPr>
          <p:nvPr/>
        </p:nvSpPr>
        <p:spPr bwMode="auto">
          <a:xfrm>
            <a:off x="4283968" y="2060848"/>
            <a:ext cx="1148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3635896" y="1527175"/>
            <a:ext cx="2525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2400" b="1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ea typeface="華康儷中黑" pitchFamily="1" charset="-120"/>
              </a:rPr>
              <a:t>State Codebook</a:t>
            </a:r>
            <a:endParaRPr kumimoji="0" lang="zh-TW" altLang="en-US" sz="2400" b="1" dirty="0">
              <a:solidFill>
                <a:schemeClr val="accent6">
                  <a:lumMod val="9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4" name="Line 191"/>
          <p:cNvSpPr>
            <a:spLocks noChangeShapeType="1"/>
          </p:cNvSpPr>
          <p:nvPr/>
        </p:nvSpPr>
        <p:spPr bwMode="auto">
          <a:xfrm>
            <a:off x="1979712" y="4725144"/>
            <a:ext cx="4320480" cy="1296144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5" name="Text Box 125"/>
          <p:cNvSpPr txBox="1">
            <a:spLocks noChangeArrowheads="1"/>
          </p:cNvSpPr>
          <p:nvPr/>
        </p:nvSpPr>
        <p:spPr bwMode="auto">
          <a:xfrm>
            <a:off x="971600" y="2996952"/>
            <a:ext cx="25259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200" b="1" dirty="0" smtClean="0">
                <a:solidFill>
                  <a:srgbClr val="00B0F0"/>
                </a:solidFill>
                <a:latin typeface="Times New Roman" pitchFamily="18" charset="0"/>
                <a:ea typeface="華康儷中黑" pitchFamily="1" charset="-120"/>
              </a:rPr>
              <a:t>Error &lt;= TH</a:t>
            </a:r>
            <a:endParaRPr kumimoji="0" lang="zh-TW" altLang="en-US" sz="3200" b="1" dirty="0">
              <a:solidFill>
                <a:srgbClr val="00B0F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6" name="Text Box 125"/>
          <p:cNvSpPr txBox="1">
            <a:spLocks noChangeArrowheads="1"/>
          </p:cNvSpPr>
          <p:nvPr/>
        </p:nvSpPr>
        <p:spPr bwMode="auto">
          <a:xfrm>
            <a:off x="2190043" y="5445224"/>
            <a:ext cx="25259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200" b="1" dirty="0" smtClean="0">
                <a:solidFill>
                  <a:srgbClr val="00B0F0"/>
                </a:solidFill>
                <a:latin typeface="Times New Roman" pitchFamily="18" charset="0"/>
                <a:ea typeface="華康儷中黑" pitchFamily="1" charset="-120"/>
              </a:rPr>
              <a:t>Error &gt; TH</a:t>
            </a:r>
            <a:endParaRPr kumimoji="0" lang="zh-TW" altLang="en-US" sz="3200" b="1" dirty="0">
              <a:solidFill>
                <a:srgbClr val="00B0F0"/>
              </a:solidFill>
              <a:latin typeface="Times New Roman" pitchFamily="18" charset="0"/>
              <a:ea typeface="華康儷中黑" pitchFamily="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4" grpId="0" animBg="1"/>
      <p:bldP spid="65" grpId="0" build="allAtOnce"/>
      <p:bldP spid="6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Cost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3195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6000" dirty="0" smtClean="0">
                <a:solidFill>
                  <a:srgbClr val="92D050"/>
                </a:solidFill>
              </a:rPr>
              <a:t>Block indicator: </a:t>
            </a:r>
          </a:p>
          <a:p>
            <a:pPr>
              <a:buNone/>
            </a:pPr>
            <a:r>
              <a:rPr lang="en-US" altLang="zh-TW" sz="4000" dirty="0" smtClean="0"/>
              <a:t>			</a:t>
            </a:r>
            <a:r>
              <a:rPr lang="en-US" altLang="zh-TW" sz="4000" dirty="0" smtClean="0">
                <a:solidFill>
                  <a:srgbClr val="00B0F0"/>
                </a:solidFill>
              </a:rPr>
              <a:t>Bit “1” =&gt; VQ</a:t>
            </a:r>
          </a:p>
          <a:p>
            <a:pPr>
              <a:buNone/>
            </a:pPr>
            <a:r>
              <a:rPr lang="en-US" altLang="zh-TW" sz="4000" dirty="0" smtClean="0">
                <a:solidFill>
                  <a:srgbClr val="00B0F0"/>
                </a:solidFill>
              </a:rPr>
              <a:t>			Bit “0”=&gt; SMVQ</a:t>
            </a:r>
            <a:endParaRPr lang="zh-TW" alt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 smtClean="0">
                <a:solidFill>
                  <a:srgbClr val="FFFF00"/>
                </a:solidFill>
              </a:rPr>
              <a:t>Classified Side </a:t>
            </a:r>
            <a:r>
              <a:rPr lang="en-US" altLang="zh-TW" sz="3200" dirty="0" smtClean="0">
                <a:solidFill>
                  <a:srgbClr val="FFFF00"/>
                </a:solidFill>
              </a:rPr>
              <a:t>Match Vector Quantization</a:t>
            </a:r>
            <a:endParaRPr lang="zh-TW" altLang="en-US" sz="3200" dirty="0"/>
          </a:p>
        </p:txBody>
      </p: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683568" y="1844824"/>
            <a:ext cx="633670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000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Compared to SMVQ:</a:t>
            </a:r>
          </a:p>
          <a:p>
            <a:pPr lvl="1">
              <a:buFont typeface="Arial" pitchFamily="34" charset="0"/>
              <a:buChar char="•"/>
            </a:pPr>
            <a:r>
              <a:rPr kumimoji="0" lang="en-US" altLang="zh-TW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華康儷中黑" pitchFamily="1" charset="-120"/>
              </a:rPr>
              <a:t> More Robust to derailment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華康儷中黑" pitchFamily="1" charset="-120"/>
              </a:rPr>
              <a:t> But less coding efficiency</a:t>
            </a:r>
            <a:endParaRPr kumimoji="0" lang="zh-TW" alt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Introduction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Vector Quantization(VQ)-Based Image Coding</a:t>
            </a:r>
          </a:p>
          <a:p>
            <a:r>
              <a:rPr lang="en-US" altLang="zh-TW" dirty="0" smtClean="0"/>
              <a:t>Block Truncation Coding(BTC)</a:t>
            </a:r>
          </a:p>
          <a:p>
            <a:r>
              <a:rPr lang="en-US" altLang="zh-TW" dirty="0" smtClean="0"/>
              <a:t>Wavelet-Based Image Coding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 smtClean="0">
                <a:solidFill>
                  <a:srgbClr val="FFFF00"/>
                </a:solidFill>
              </a:rPr>
              <a:t>Classified Side </a:t>
            </a:r>
            <a:r>
              <a:rPr lang="en-US" altLang="zh-TW" sz="3200" dirty="0" smtClean="0">
                <a:solidFill>
                  <a:srgbClr val="FFFF00"/>
                </a:solidFill>
              </a:rPr>
              <a:t>Match Vector Quantization</a:t>
            </a:r>
            <a:endParaRPr lang="zh-TW" altLang="en-US" sz="3200" dirty="0"/>
          </a:p>
        </p:txBody>
      </p: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611560" y="1700808"/>
            <a:ext cx="44644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華康儷中黑" pitchFamily="1" charset="-120"/>
              </a:rPr>
              <a:t>Two Thresholds:</a:t>
            </a:r>
            <a:r>
              <a:rPr kumimoji="0" lang="en-US" altLang="zh-TW" sz="4800" b="1" dirty="0" smtClean="0">
                <a:solidFill>
                  <a:srgbClr val="FF0000"/>
                </a:solidFill>
                <a:latin typeface="Times New Roman" pitchFamily="18" charset="0"/>
                <a:ea typeface="華康儷中黑" pitchFamily="1" charset="-120"/>
              </a:rPr>
              <a:t> </a:t>
            </a:r>
          </a:p>
          <a:p>
            <a:r>
              <a:rPr lang="en-US" altLang="zh-TW" sz="36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	</a:t>
            </a:r>
            <a:r>
              <a:rPr lang="en-US" altLang="zh-TW" sz="36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      </a:t>
            </a: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TH</a:t>
            </a:r>
            <a:r>
              <a:rPr kumimoji="0" lang="en-US" altLang="zh-TW" sz="28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c</a:t>
            </a:r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 </a:t>
            </a:r>
          </a:p>
          <a:p>
            <a:endParaRPr lang="en-US" altLang="zh-TW" sz="3600" b="1" dirty="0" smtClean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TH</a:t>
            </a:r>
            <a:r>
              <a:rPr kumimoji="0" lang="en-US" altLang="zh-TW" sz="20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D</a:t>
            </a:r>
            <a:endParaRPr kumimoji="0" lang="zh-TW" altLang="en-US" sz="3600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6" name="Rectangle 75"/>
          <p:cNvSpPr>
            <a:spLocks noChangeArrowheads="1"/>
          </p:cNvSpPr>
          <p:nvPr/>
        </p:nvSpPr>
        <p:spPr bwMode="auto">
          <a:xfrm>
            <a:off x="5580112" y="2780928"/>
            <a:ext cx="3096344" cy="12687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State Codebook </a:t>
            </a:r>
            <a:endParaRPr lang="zh-TW" altLang="en-US" sz="2800" b="1" dirty="0" smtClean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4644008" y="5085184"/>
            <a:ext cx="3096344" cy="14047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32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Super </a:t>
            </a:r>
            <a:r>
              <a:rPr lang="en-US" altLang="zh-TW" sz="32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3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68" name="Line 191"/>
          <p:cNvSpPr>
            <a:spLocks noChangeShapeType="1"/>
          </p:cNvSpPr>
          <p:nvPr/>
        </p:nvSpPr>
        <p:spPr bwMode="auto">
          <a:xfrm flipV="1">
            <a:off x="2627784" y="3284984"/>
            <a:ext cx="2880320" cy="72008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0" name="Line 191"/>
          <p:cNvSpPr>
            <a:spLocks noChangeShapeType="1"/>
          </p:cNvSpPr>
          <p:nvPr/>
        </p:nvSpPr>
        <p:spPr bwMode="auto">
          <a:xfrm flipV="1">
            <a:off x="2699792" y="3501008"/>
            <a:ext cx="2808312" cy="864096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1" name="Line 191"/>
          <p:cNvSpPr>
            <a:spLocks noChangeShapeType="1"/>
          </p:cNvSpPr>
          <p:nvPr/>
        </p:nvSpPr>
        <p:spPr bwMode="auto">
          <a:xfrm>
            <a:off x="2699792" y="4509120"/>
            <a:ext cx="1800200" cy="1296144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2" name="Text Box 125"/>
          <p:cNvSpPr txBox="1">
            <a:spLocks noChangeArrowheads="1"/>
          </p:cNvSpPr>
          <p:nvPr/>
        </p:nvSpPr>
        <p:spPr bwMode="auto">
          <a:xfrm>
            <a:off x="3347864" y="2852936"/>
            <a:ext cx="1224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2400" b="1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ea typeface="華康儷中黑" pitchFamily="1" charset="-120"/>
              </a:rPr>
              <a:t>Size</a:t>
            </a:r>
            <a:endParaRPr kumimoji="0" lang="zh-TW" altLang="en-US" sz="2400" b="1" dirty="0">
              <a:solidFill>
                <a:schemeClr val="accent6">
                  <a:lumMod val="9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3" name="Text Box 125"/>
          <p:cNvSpPr txBox="1">
            <a:spLocks noChangeArrowheads="1"/>
          </p:cNvSpPr>
          <p:nvPr/>
        </p:nvSpPr>
        <p:spPr bwMode="auto">
          <a:xfrm>
            <a:off x="2987824" y="4221088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Choose one</a:t>
            </a:r>
            <a:endParaRPr kumimoji="0" lang="zh-TW" altLang="en-US" sz="2400" b="1" dirty="0">
              <a:solidFill>
                <a:srgbClr val="92D050"/>
              </a:solidFill>
              <a:latin typeface="Times New Roman" pitchFamily="18" charset="0"/>
              <a:ea typeface="華康儷中黑" pitchFamily="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 smtClean="0">
                <a:solidFill>
                  <a:srgbClr val="FFFF00"/>
                </a:solidFill>
              </a:rPr>
              <a:t>Classified Side </a:t>
            </a:r>
            <a:r>
              <a:rPr lang="en-US" altLang="zh-TW" sz="3200" dirty="0" smtClean="0">
                <a:solidFill>
                  <a:srgbClr val="FFFF00"/>
                </a:solidFill>
              </a:rPr>
              <a:t>Match Vector Quantization</a:t>
            </a:r>
            <a:endParaRPr lang="zh-TW" altLang="en-US" sz="3200" dirty="0"/>
          </a:p>
        </p:txBody>
      </p: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611560" y="1700808"/>
            <a:ext cx="4464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   </a:t>
            </a: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</a:t>
            </a:r>
          </a:p>
          <a:p>
            <a:endParaRPr lang="en-US" altLang="zh-TW" sz="3600" b="1" dirty="0" smtClean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</a:t>
            </a:r>
            <a:endParaRPr kumimoji="0" lang="zh-TW" altLang="en-US" sz="3600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9912" y="2708920"/>
            <a:ext cx="4953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If 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(U)&lt;=TH</a:t>
            </a:r>
            <a:r>
              <a:rPr lang="en-US" altLang="zh-TW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and 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(V)&lt;=TH</a:t>
            </a:r>
            <a:r>
              <a:rPr lang="en-US" altLang="zh-TW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 :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pic>
        <p:nvPicPr>
          <p:cNvPr id="14" name="Picture 5" descr="C:\Users\aaa\Desktop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2736304" cy="2110310"/>
          </a:xfrm>
          <a:prstGeom prst="rect">
            <a:avLst/>
          </a:prstGeom>
          <a:noFill/>
        </p:spPr>
      </p:pic>
      <p:sp>
        <p:nvSpPr>
          <p:cNvPr id="39" name="矩形 38"/>
          <p:cNvSpPr/>
          <p:nvPr/>
        </p:nvSpPr>
        <p:spPr>
          <a:xfrm>
            <a:off x="3779912" y="3903440"/>
            <a:ext cx="5335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If (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(U)&lt;=TH</a:t>
            </a:r>
            <a:r>
              <a:rPr lang="en-US" altLang="zh-TW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and 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(V)&gt;TH</a:t>
            </a:r>
            <a:r>
              <a:rPr lang="en-US" altLang="zh-TW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) or</a:t>
            </a:r>
          </a:p>
          <a:p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(U)&gt;THc 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and 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(V)&lt;=THc ):</a:t>
            </a:r>
            <a:endParaRPr lang="zh-TW" altLang="en-US" sz="2400" dirty="0" smtClean="0">
              <a:solidFill>
                <a:srgbClr val="92D050"/>
              </a:solidFill>
            </a:endParaRPr>
          </a:p>
          <a:p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779912" y="5487615"/>
            <a:ext cx="449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If 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(U)&gt;TH</a:t>
            </a:r>
            <a:r>
              <a:rPr lang="en-US" altLang="zh-TW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and </a:t>
            </a:r>
            <a:r>
              <a:rPr lang="en-US" altLang="zh-TW" sz="2400" b="1" dirty="0" err="1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Var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(V)&gt;TH</a:t>
            </a:r>
            <a:r>
              <a:rPr lang="en-US" altLang="zh-TW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c</a:t>
            </a:r>
            <a:r>
              <a:rPr lang="en-US" altLang="zh-TW" sz="24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: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23528" y="1825660"/>
            <a:ext cx="4703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State Codebook Size Decision</a:t>
            </a:r>
            <a:endParaRPr lang="zh-TW" altLang="en-US" sz="2800" dirty="0"/>
          </a:p>
        </p:txBody>
      </p:sp>
      <p:sp>
        <p:nvSpPr>
          <p:cNvPr id="42" name="矩形 41"/>
          <p:cNvSpPr/>
          <p:nvPr/>
        </p:nvSpPr>
        <p:spPr>
          <a:xfrm>
            <a:off x="4716016" y="3140968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Class(X)=1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44883" y="4695527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Class(X)=2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800809" y="5919663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Class(X)=3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  <p:sp>
        <p:nvSpPr>
          <p:cNvPr id="46" name="Line 191"/>
          <p:cNvSpPr>
            <a:spLocks noChangeShapeType="1"/>
          </p:cNvSpPr>
          <p:nvPr/>
        </p:nvSpPr>
        <p:spPr bwMode="auto">
          <a:xfrm>
            <a:off x="2411760" y="3933056"/>
            <a:ext cx="0" cy="576064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7" name="Line 191"/>
          <p:cNvSpPr>
            <a:spLocks noChangeShapeType="1"/>
          </p:cNvSpPr>
          <p:nvPr/>
        </p:nvSpPr>
        <p:spPr bwMode="auto">
          <a:xfrm>
            <a:off x="1331640" y="4725144"/>
            <a:ext cx="792088" cy="0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 smtClean="0">
                <a:solidFill>
                  <a:srgbClr val="FFFF00"/>
                </a:solidFill>
              </a:rPr>
              <a:t>Classified Side </a:t>
            </a:r>
            <a:r>
              <a:rPr lang="en-US" altLang="zh-TW" sz="3200" dirty="0" smtClean="0">
                <a:solidFill>
                  <a:srgbClr val="FFFF00"/>
                </a:solidFill>
              </a:rPr>
              <a:t>Match Vector Quantization</a:t>
            </a:r>
            <a:endParaRPr lang="zh-TW" altLang="en-US" sz="3200" dirty="0"/>
          </a:p>
        </p:txBody>
      </p: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611560" y="1700808"/>
            <a:ext cx="4464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rgbClr val="92D050"/>
                </a:solidFill>
                <a:latin typeface="Times New Roman" pitchFamily="18" charset="0"/>
                <a:ea typeface="華康儷中黑" pitchFamily="1" charset="-120"/>
              </a:rPr>
              <a:t>    </a:t>
            </a: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</a:t>
            </a:r>
          </a:p>
          <a:p>
            <a:endParaRPr lang="en-US" altLang="zh-TW" sz="3600" b="1" dirty="0" smtClean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</a:t>
            </a:r>
            <a:endParaRPr kumimoji="0" lang="zh-TW" altLang="en-US" sz="3600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6" name="Rectangle 75"/>
          <p:cNvSpPr>
            <a:spLocks noChangeArrowheads="1"/>
          </p:cNvSpPr>
          <p:nvPr/>
        </p:nvSpPr>
        <p:spPr bwMode="auto">
          <a:xfrm>
            <a:off x="3707904" y="4824536"/>
            <a:ext cx="3672408" cy="9807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4N</a:t>
            </a:r>
            <a:endParaRPr lang="zh-TW" altLang="en-US" sz="2800" b="1" dirty="0" smtClean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2" name="Text Box 125"/>
          <p:cNvSpPr txBox="1">
            <a:spLocks noChangeArrowheads="1"/>
          </p:cNvSpPr>
          <p:nvPr/>
        </p:nvSpPr>
        <p:spPr bwMode="auto">
          <a:xfrm>
            <a:off x="323528" y="1772816"/>
            <a:ext cx="540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600" b="1" dirty="0" smtClean="0">
                <a:solidFill>
                  <a:schemeClr val="accent6">
                    <a:lumMod val="90000"/>
                  </a:schemeClr>
                </a:solidFill>
                <a:latin typeface="Times New Roman" pitchFamily="18" charset="0"/>
                <a:ea typeface="華康儷中黑" pitchFamily="1" charset="-120"/>
              </a:rPr>
              <a:t>Three State Codebooks:</a:t>
            </a:r>
            <a:endParaRPr kumimoji="0" lang="zh-TW" altLang="en-US" sz="3600" b="1" dirty="0">
              <a:solidFill>
                <a:schemeClr val="accent6">
                  <a:lumMod val="90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2" name="Rectangle 75"/>
          <p:cNvSpPr>
            <a:spLocks noChangeArrowheads="1"/>
          </p:cNvSpPr>
          <p:nvPr/>
        </p:nvSpPr>
        <p:spPr bwMode="auto">
          <a:xfrm>
            <a:off x="3707904" y="3816424"/>
            <a:ext cx="2088232" cy="9807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2N</a:t>
            </a:r>
            <a:endParaRPr lang="zh-TW" altLang="en-US" sz="2800" b="1" dirty="0" smtClean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3" name="Rectangle 75"/>
          <p:cNvSpPr>
            <a:spLocks noChangeArrowheads="1"/>
          </p:cNvSpPr>
          <p:nvPr/>
        </p:nvSpPr>
        <p:spPr bwMode="auto">
          <a:xfrm>
            <a:off x="3707904" y="2952328"/>
            <a:ext cx="1224136" cy="8367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N</a:t>
            </a:r>
            <a:endParaRPr lang="zh-TW" altLang="en-US" sz="2800" b="1" dirty="0" smtClean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19672" y="3096344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Class(X)=1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19672" y="4104456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Class(X)=2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19672" y="5112568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Class(X)=3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200" dirty="0" smtClean="0">
                <a:solidFill>
                  <a:srgbClr val="FFFF00"/>
                </a:solidFill>
              </a:rPr>
              <a:t>Classified Side </a:t>
            </a:r>
            <a:r>
              <a:rPr lang="en-US" altLang="zh-TW" sz="3200" dirty="0" smtClean="0">
                <a:solidFill>
                  <a:srgbClr val="FFFF00"/>
                </a:solidFill>
              </a:rPr>
              <a:t>Match Vector Quantization</a:t>
            </a:r>
            <a:endParaRPr lang="zh-TW" altLang="en-US" sz="3200" dirty="0"/>
          </a:p>
        </p:txBody>
      </p: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611560" y="1700808"/>
            <a:ext cx="446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zh-TW" sz="3600" b="1" dirty="0" smtClean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  <a:p>
            <a:r>
              <a:rPr kumimoji="0" lang="en-US" altLang="zh-TW" sz="36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	</a:t>
            </a:r>
            <a:endParaRPr kumimoji="0" lang="zh-TW" altLang="en-US" sz="3600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6" name="Rectangle 75"/>
          <p:cNvSpPr>
            <a:spLocks noChangeArrowheads="1"/>
          </p:cNvSpPr>
          <p:nvPr/>
        </p:nvSpPr>
        <p:spPr bwMode="auto">
          <a:xfrm>
            <a:off x="5580112" y="2276872"/>
            <a:ext cx="3096344" cy="17281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State Codebook </a:t>
            </a:r>
            <a:endParaRPr lang="zh-TW" altLang="en-US" sz="2800" b="1" dirty="0" smtClean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4716016" y="4725144"/>
            <a:ext cx="3096344" cy="1764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32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Super </a:t>
            </a:r>
            <a:r>
              <a:rPr lang="en-US" altLang="zh-TW" sz="32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3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0" name="Line 191"/>
          <p:cNvSpPr>
            <a:spLocks noChangeShapeType="1"/>
          </p:cNvSpPr>
          <p:nvPr/>
        </p:nvSpPr>
        <p:spPr bwMode="auto">
          <a:xfrm>
            <a:off x="2051720" y="2852936"/>
            <a:ext cx="3456384" cy="0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1" name="Line 191"/>
          <p:cNvSpPr>
            <a:spLocks noChangeShapeType="1"/>
          </p:cNvSpPr>
          <p:nvPr/>
        </p:nvSpPr>
        <p:spPr bwMode="auto">
          <a:xfrm>
            <a:off x="2051720" y="2996952"/>
            <a:ext cx="2592288" cy="2664296"/>
          </a:xfrm>
          <a:prstGeom prst="line">
            <a:avLst/>
          </a:prstGeom>
          <a:ln>
            <a:solidFill>
              <a:schemeClr val="bg1"/>
            </a:solidFill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3" name="Text Box 125"/>
          <p:cNvSpPr txBox="1">
            <a:spLocks noChangeArrowheads="1"/>
          </p:cNvSpPr>
          <p:nvPr/>
        </p:nvSpPr>
        <p:spPr bwMode="auto">
          <a:xfrm>
            <a:off x="1187624" y="4551511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min(X,</a:t>
            </a:r>
            <a:r>
              <a:rPr lang="en-US" altLang="zh-TW" sz="20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 </a:t>
            </a:r>
            <a:r>
              <a:rPr lang="en-US" altLang="zh-TW" sz="2000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CW</a:t>
            </a:r>
            <a:r>
              <a:rPr lang="en-US" altLang="zh-TW" sz="1600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i</a:t>
            </a:r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)&gt;TH</a:t>
            </a:r>
            <a:r>
              <a:rPr lang="en-US" altLang="zh-TW" sz="14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D</a:t>
            </a:r>
            <a:endParaRPr lang="zh-TW" altLang="en-US" sz="2400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55776" y="2175247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min(</a:t>
            </a:r>
            <a:r>
              <a:rPr lang="en-US" altLang="zh-TW" sz="2400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X,</a:t>
            </a:r>
            <a:r>
              <a:rPr lang="en-US" altLang="zh-TW" sz="2000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CW</a:t>
            </a:r>
            <a:r>
              <a:rPr lang="en-US" altLang="zh-TW" sz="1600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i</a:t>
            </a:r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)&lt;=TH</a:t>
            </a:r>
            <a:r>
              <a:rPr lang="en-US" altLang="zh-TW" sz="1400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D</a:t>
            </a:r>
            <a:endParaRPr lang="zh-TW" altLang="en-US" sz="2400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pic>
        <p:nvPicPr>
          <p:cNvPr id="13" name="Picture 5" descr="C:\Users\aaa\Desktop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1440160" cy="1110691"/>
          </a:xfrm>
          <a:prstGeom prst="rect">
            <a:avLst/>
          </a:prstGeom>
          <a:noFill/>
        </p:spPr>
      </p:pic>
      <p:grpSp>
        <p:nvGrpSpPr>
          <p:cNvPr id="14" name="群組 13"/>
          <p:cNvGrpSpPr/>
          <p:nvPr/>
        </p:nvGrpSpPr>
        <p:grpSpPr>
          <a:xfrm>
            <a:off x="1259632" y="2708920"/>
            <a:ext cx="720080" cy="648072"/>
            <a:chOff x="2411760" y="3933056"/>
            <a:chExt cx="2160240" cy="1728192"/>
          </a:xfrm>
        </p:grpSpPr>
        <p:cxnSp>
          <p:nvCxnSpPr>
            <p:cNvPr id="15" name="肘形接點 14"/>
            <p:cNvCxnSpPr/>
            <p:nvPr/>
          </p:nvCxnSpPr>
          <p:spPr>
            <a:xfrm>
              <a:off x="2411760" y="3933056"/>
              <a:ext cx="2160240" cy="576064"/>
            </a:xfrm>
            <a:prstGeom prst="bentConnector3">
              <a:avLst>
                <a:gd name="adj1" fmla="val 99824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肘形接點 15"/>
            <p:cNvCxnSpPr/>
            <p:nvPr/>
          </p:nvCxnSpPr>
          <p:spPr>
            <a:xfrm rot="16200000" flipH="1">
              <a:off x="1835696" y="4509120"/>
              <a:ext cx="1728192" cy="576064"/>
            </a:xfrm>
            <a:prstGeom prst="bentConnector3">
              <a:avLst>
                <a:gd name="adj1" fmla="val 99053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肘形接點 16"/>
            <p:cNvCxnSpPr/>
            <p:nvPr/>
          </p:nvCxnSpPr>
          <p:spPr>
            <a:xfrm flipV="1">
              <a:off x="2987824" y="4509120"/>
              <a:ext cx="1584176" cy="1152128"/>
            </a:xfrm>
            <a:prstGeom prst="bentConnector3">
              <a:avLst>
                <a:gd name="adj1" fmla="val -1708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矩形 17"/>
          <p:cNvSpPr/>
          <p:nvPr/>
        </p:nvSpPr>
        <p:spPr>
          <a:xfrm>
            <a:off x="6948264" y="3501008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CW</a:t>
            </a:r>
            <a:r>
              <a:rPr lang="en-US" altLang="zh-TW" sz="1400" b="1" dirty="0" err="1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i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 dirty="0" smtClean="0">
                <a:solidFill>
                  <a:srgbClr val="FFFF00"/>
                </a:solidFill>
              </a:rPr>
              <a:t>Drawback of LBG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12961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altLang="zh-TW" sz="6600" dirty="0" smtClean="0"/>
              <a:t>Spent much time to full search </a:t>
            </a:r>
            <a:endParaRPr lang="zh-TW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Drawback of LBG Algorithm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26" name="Group 130"/>
          <p:cNvGraphicFramePr>
            <a:graphicFrameLocks noGrp="1"/>
          </p:cNvGraphicFramePr>
          <p:nvPr/>
        </p:nvGraphicFramePr>
        <p:xfrm>
          <a:off x="500063" y="2871936"/>
          <a:ext cx="2711450" cy="2668588"/>
        </p:xfrm>
        <a:graphic>
          <a:graphicData uri="http://schemas.openxmlformats.org/drawingml/2006/table">
            <a:tbl>
              <a:tblPr/>
              <a:tblGrid>
                <a:gridCol w="542925"/>
                <a:gridCol w="539750"/>
                <a:gridCol w="542925"/>
                <a:gridCol w="542925"/>
                <a:gridCol w="5429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571540" y="4548336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1241465" y="4548336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2144713" y="287193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2144713" y="363393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1" name="Rectangle 64"/>
          <p:cNvSpPr>
            <a:spLocks noChangeArrowheads="1"/>
          </p:cNvSpPr>
          <p:nvPr/>
        </p:nvSpPr>
        <p:spPr bwMode="auto">
          <a:xfrm rot="2668076">
            <a:off x="2144713" y="439593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2" name="Line 65"/>
          <p:cNvSpPr>
            <a:spLocks noChangeShapeType="1"/>
          </p:cNvSpPr>
          <p:nvPr/>
        </p:nvSpPr>
        <p:spPr bwMode="auto">
          <a:xfrm>
            <a:off x="500063" y="3141811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3" name="Line 66"/>
          <p:cNvSpPr>
            <a:spLocks noChangeShapeType="1"/>
          </p:cNvSpPr>
          <p:nvPr/>
        </p:nvSpPr>
        <p:spPr bwMode="auto">
          <a:xfrm>
            <a:off x="500063" y="299469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4" name="Line 67"/>
          <p:cNvSpPr>
            <a:spLocks noChangeShapeType="1"/>
          </p:cNvSpPr>
          <p:nvPr/>
        </p:nvSpPr>
        <p:spPr bwMode="auto">
          <a:xfrm>
            <a:off x="500063" y="328272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5" name="Line 68"/>
          <p:cNvSpPr>
            <a:spLocks noChangeShapeType="1"/>
          </p:cNvSpPr>
          <p:nvPr/>
        </p:nvSpPr>
        <p:spPr bwMode="auto">
          <a:xfrm>
            <a:off x="769938" y="287193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" name="Line 69"/>
          <p:cNvSpPr>
            <a:spLocks noChangeShapeType="1"/>
          </p:cNvSpPr>
          <p:nvPr/>
        </p:nvSpPr>
        <p:spPr bwMode="auto">
          <a:xfrm>
            <a:off x="630000" y="287779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915988" y="287193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8" name="Text Box 71"/>
          <p:cNvSpPr txBox="1">
            <a:spLocks noChangeArrowheads="1"/>
          </p:cNvSpPr>
          <p:nvPr/>
        </p:nvSpPr>
        <p:spPr bwMode="auto">
          <a:xfrm>
            <a:off x="692126" y="2965077"/>
            <a:ext cx="49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>
                <a:solidFill>
                  <a:schemeClr val="bg1"/>
                </a:solidFill>
                <a:latin typeface="Times New Roman" pitchFamily="18" charset="0"/>
              </a:rPr>
              <a:t>w</a:t>
            </a:r>
          </a:p>
        </p:txBody>
      </p:sp>
      <p:grpSp>
        <p:nvGrpSpPr>
          <p:cNvPr id="39" name="Group 73"/>
          <p:cNvGrpSpPr>
            <a:grpSpLocks/>
          </p:cNvGrpSpPr>
          <p:nvPr/>
        </p:nvGrpSpPr>
        <p:grpSpPr bwMode="auto">
          <a:xfrm>
            <a:off x="3624263" y="2871936"/>
            <a:ext cx="2514600" cy="3581400"/>
            <a:chOff x="2160" y="576"/>
            <a:chExt cx="1584" cy="2256"/>
          </a:xfrm>
        </p:grpSpPr>
        <p:sp>
          <p:nvSpPr>
            <p:cNvPr id="40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41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 dirty="0">
                <a:solidFill>
                  <a:schemeClr val="accent6">
                    <a:lumMod val="2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42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Arc 86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Arc 87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55" name="Text Box 89"/>
            <p:cNvSpPr txBox="1">
              <a:spLocks noChangeArrowheads="1"/>
            </p:cNvSpPr>
            <p:nvPr/>
          </p:nvSpPr>
          <p:spPr bwMode="auto">
            <a:xfrm>
              <a:off x="2529" y="2496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>
                  <a:solidFill>
                    <a:schemeClr val="bg1"/>
                  </a:solidFill>
                  <a:latin typeface="Times New Roman" pitchFamily="18" charset="0"/>
                </a:rPr>
                <a:t>k = w </a:t>
              </a:r>
              <a:r>
                <a:rPr kumimoji="0"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  <a:r>
                <a:rPr kumimoji="0" lang="en-US" altLang="zh-TW" sz="2400" i="1">
                  <a:solidFill>
                    <a:schemeClr val="bg1"/>
                  </a:solidFill>
                  <a:latin typeface="Times New Roman" pitchFamily="18" charset="0"/>
                </a:rPr>
                <a:t> h</a:t>
              </a:r>
            </a:p>
          </p:txBody>
        </p:sp>
      </p:grpSp>
      <p:grpSp>
        <p:nvGrpSpPr>
          <p:cNvPr id="56" name="Group 90"/>
          <p:cNvGrpSpPr>
            <a:grpSpLocks/>
          </p:cNvGrpSpPr>
          <p:nvPr/>
        </p:nvGrpSpPr>
        <p:grpSpPr bwMode="auto">
          <a:xfrm>
            <a:off x="6824663" y="3405336"/>
            <a:ext cx="1905000" cy="1905000"/>
            <a:chOff x="4032" y="528"/>
            <a:chExt cx="1584" cy="1584"/>
          </a:xfrm>
        </p:grpSpPr>
        <p:sp>
          <p:nvSpPr>
            <p:cNvPr id="57" name="Rectangle 91"/>
            <p:cNvSpPr>
              <a:spLocks noChangeArrowheads="1"/>
            </p:cNvSpPr>
            <p:nvPr/>
          </p:nvSpPr>
          <p:spPr bwMode="auto">
            <a:xfrm>
              <a:off x="4032" y="528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58" name="Line 92"/>
            <p:cNvSpPr>
              <a:spLocks noChangeShapeType="1"/>
            </p:cNvSpPr>
            <p:nvPr/>
          </p:nvSpPr>
          <p:spPr bwMode="auto">
            <a:xfrm>
              <a:off x="4032" y="67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93"/>
            <p:cNvSpPr>
              <a:spLocks noChangeShapeType="1"/>
            </p:cNvSpPr>
            <p:nvPr/>
          </p:nvSpPr>
          <p:spPr bwMode="auto">
            <a:xfrm>
              <a:off x="4032" y="81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0" name="Line 94"/>
            <p:cNvSpPr>
              <a:spLocks noChangeShapeType="1"/>
            </p:cNvSpPr>
            <p:nvPr/>
          </p:nvSpPr>
          <p:spPr bwMode="auto">
            <a:xfrm>
              <a:off x="4032" y="96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1" name="Line 95"/>
            <p:cNvSpPr>
              <a:spLocks noChangeShapeType="1"/>
            </p:cNvSpPr>
            <p:nvPr/>
          </p:nvSpPr>
          <p:spPr bwMode="auto">
            <a:xfrm>
              <a:off x="4032" y="110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96"/>
            <p:cNvSpPr>
              <a:spLocks noChangeShapeType="1"/>
            </p:cNvSpPr>
            <p:nvPr/>
          </p:nvSpPr>
          <p:spPr bwMode="auto">
            <a:xfrm>
              <a:off x="4032" y="124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3" name="Line 97"/>
            <p:cNvSpPr>
              <a:spLocks noChangeShapeType="1"/>
            </p:cNvSpPr>
            <p:nvPr/>
          </p:nvSpPr>
          <p:spPr bwMode="auto">
            <a:xfrm>
              <a:off x="4032" y="139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032" y="153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4032" y="168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>
              <a:off x="4032" y="182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Line 101"/>
            <p:cNvSpPr>
              <a:spLocks noChangeShapeType="1"/>
            </p:cNvSpPr>
            <p:nvPr/>
          </p:nvSpPr>
          <p:spPr bwMode="auto">
            <a:xfrm>
              <a:off x="4032" y="196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8" name="Line 102"/>
            <p:cNvSpPr>
              <a:spLocks noChangeShapeType="1"/>
            </p:cNvSpPr>
            <p:nvPr/>
          </p:nvSpPr>
          <p:spPr bwMode="auto">
            <a:xfrm>
              <a:off x="4165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9" name="Line 103"/>
            <p:cNvSpPr>
              <a:spLocks noChangeShapeType="1"/>
            </p:cNvSpPr>
            <p:nvPr/>
          </p:nvSpPr>
          <p:spPr bwMode="auto">
            <a:xfrm>
              <a:off x="4320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0" name="Line 104"/>
            <p:cNvSpPr>
              <a:spLocks noChangeShapeType="1"/>
            </p:cNvSpPr>
            <p:nvPr/>
          </p:nvSpPr>
          <p:spPr bwMode="auto">
            <a:xfrm>
              <a:off x="4464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1" name="Line 105"/>
            <p:cNvSpPr>
              <a:spLocks noChangeShapeType="1"/>
            </p:cNvSpPr>
            <p:nvPr/>
          </p:nvSpPr>
          <p:spPr bwMode="auto">
            <a:xfrm>
              <a:off x="4608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2" name="Line 106"/>
            <p:cNvSpPr>
              <a:spLocks noChangeShapeType="1"/>
            </p:cNvSpPr>
            <p:nvPr/>
          </p:nvSpPr>
          <p:spPr bwMode="auto">
            <a:xfrm>
              <a:off x="4752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3" name="Line 107"/>
            <p:cNvSpPr>
              <a:spLocks noChangeShapeType="1"/>
            </p:cNvSpPr>
            <p:nvPr/>
          </p:nvSpPr>
          <p:spPr bwMode="auto">
            <a:xfrm>
              <a:off x="4896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4" name="Line 108"/>
            <p:cNvSpPr>
              <a:spLocks noChangeShapeType="1"/>
            </p:cNvSpPr>
            <p:nvPr/>
          </p:nvSpPr>
          <p:spPr bwMode="auto">
            <a:xfrm>
              <a:off x="5040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5" name="Line 109"/>
            <p:cNvSpPr>
              <a:spLocks noChangeShapeType="1"/>
            </p:cNvSpPr>
            <p:nvPr/>
          </p:nvSpPr>
          <p:spPr bwMode="auto">
            <a:xfrm>
              <a:off x="5184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110"/>
            <p:cNvSpPr>
              <a:spLocks noChangeShapeType="1"/>
            </p:cNvSpPr>
            <p:nvPr/>
          </p:nvSpPr>
          <p:spPr bwMode="auto">
            <a:xfrm>
              <a:off x="5328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111"/>
            <p:cNvSpPr>
              <a:spLocks noChangeShapeType="1"/>
            </p:cNvSpPr>
            <p:nvPr/>
          </p:nvSpPr>
          <p:spPr bwMode="auto">
            <a:xfrm>
              <a:off x="5483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78" name="Line 112"/>
          <p:cNvSpPr>
            <a:spLocks noChangeShapeType="1"/>
          </p:cNvSpPr>
          <p:nvPr/>
        </p:nvSpPr>
        <p:spPr bwMode="auto">
          <a:xfrm>
            <a:off x="1043608" y="3100536"/>
            <a:ext cx="2376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79" name="Line 113"/>
          <p:cNvSpPr>
            <a:spLocks noChangeShapeType="1"/>
          </p:cNvSpPr>
          <p:nvPr/>
        </p:nvSpPr>
        <p:spPr bwMode="auto">
          <a:xfrm>
            <a:off x="3419872" y="3100536"/>
            <a:ext cx="0" cy="1066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0" name="Line 114"/>
          <p:cNvSpPr>
            <a:spLocks noChangeShapeType="1"/>
          </p:cNvSpPr>
          <p:nvPr/>
        </p:nvSpPr>
        <p:spPr bwMode="auto">
          <a:xfrm>
            <a:off x="3395663" y="4167336"/>
            <a:ext cx="685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1" name="Line 115"/>
          <p:cNvSpPr>
            <a:spLocks noChangeShapeType="1"/>
          </p:cNvSpPr>
          <p:nvPr/>
        </p:nvSpPr>
        <p:spPr bwMode="auto">
          <a:xfrm>
            <a:off x="3700463" y="34291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82" name="Line 116"/>
          <p:cNvSpPr>
            <a:spLocks noChangeShapeType="1"/>
          </p:cNvSpPr>
          <p:nvPr/>
        </p:nvSpPr>
        <p:spPr bwMode="auto">
          <a:xfrm>
            <a:off x="3887788" y="342914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83" name="Text Box 117"/>
          <p:cNvSpPr txBox="1">
            <a:spLocks noChangeArrowheads="1"/>
          </p:cNvSpPr>
          <p:nvPr/>
        </p:nvSpPr>
        <p:spPr bwMode="auto">
          <a:xfrm>
            <a:off x="3624263" y="3557736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chemeClr val="bg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84" name="Line 118"/>
          <p:cNvSpPr>
            <a:spLocks noChangeShapeType="1"/>
          </p:cNvSpPr>
          <p:nvPr/>
        </p:nvSpPr>
        <p:spPr bwMode="auto">
          <a:xfrm>
            <a:off x="5757863" y="4167336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5" name="Line 119"/>
          <p:cNvSpPr>
            <a:spLocks noChangeShapeType="1"/>
          </p:cNvSpPr>
          <p:nvPr/>
        </p:nvSpPr>
        <p:spPr bwMode="auto">
          <a:xfrm flipV="1">
            <a:off x="6443663" y="3481536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6" name="Line 120"/>
          <p:cNvSpPr>
            <a:spLocks noChangeShapeType="1"/>
          </p:cNvSpPr>
          <p:nvPr/>
        </p:nvSpPr>
        <p:spPr bwMode="auto">
          <a:xfrm>
            <a:off x="6443663" y="3481536"/>
            <a:ext cx="3810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7" name="Rectangle 121"/>
          <p:cNvSpPr>
            <a:spLocks noChangeArrowheads="1"/>
          </p:cNvSpPr>
          <p:nvPr/>
        </p:nvSpPr>
        <p:spPr bwMode="auto">
          <a:xfrm>
            <a:off x="6824663" y="3418036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88" name="Text Box 122"/>
          <p:cNvSpPr txBox="1">
            <a:spLocks noChangeArrowheads="1"/>
          </p:cNvSpPr>
          <p:nvPr/>
        </p:nvSpPr>
        <p:spPr bwMode="auto">
          <a:xfrm>
            <a:off x="6443663" y="3024336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rgbClr val="00206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89" name="Text Box 123"/>
          <p:cNvSpPr txBox="1">
            <a:spLocks noChangeArrowheads="1"/>
          </p:cNvSpPr>
          <p:nvPr/>
        </p:nvSpPr>
        <p:spPr bwMode="auto">
          <a:xfrm>
            <a:off x="755576" y="5730998"/>
            <a:ext cx="219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Original Image</a:t>
            </a:r>
            <a:endParaRPr kumimoji="0" lang="zh-TW" altLang="en-US" sz="24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0" name="Text Box 124"/>
          <p:cNvSpPr txBox="1">
            <a:spLocks noChangeArrowheads="1"/>
          </p:cNvSpPr>
          <p:nvPr/>
        </p:nvSpPr>
        <p:spPr bwMode="auto">
          <a:xfrm>
            <a:off x="4283968" y="3060700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1" name="Text Box 125"/>
          <p:cNvSpPr txBox="1">
            <a:spLocks noChangeArrowheads="1"/>
          </p:cNvSpPr>
          <p:nvPr/>
        </p:nvSpPr>
        <p:spPr bwMode="auto">
          <a:xfrm>
            <a:off x="4283968" y="2452886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2" name="Text Box 127"/>
          <p:cNvSpPr txBox="1">
            <a:spLocks noChangeArrowheads="1"/>
          </p:cNvSpPr>
          <p:nvPr/>
        </p:nvSpPr>
        <p:spPr bwMode="auto">
          <a:xfrm>
            <a:off x="7020272" y="5442966"/>
            <a:ext cx="1585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華康儷中黑" pitchFamily="1" charset="-120"/>
                <a:ea typeface="華康儷中黑" pitchFamily="1" charset="-120"/>
              </a:rPr>
              <a:t>Index Table</a:t>
            </a:r>
            <a:endParaRPr kumimoji="0" lang="zh-TW" altLang="en-US" sz="2000" b="1" dirty="0">
              <a:solidFill>
                <a:srgbClr val="002060"/>
              </a:solidFill>
              <a:latin typeface="華康儷中黑" pitchFamily="1" charset="-120"/>
              <a:ea typeface="華康儷中黑" pitchFamily="1" charset="-120"/>
            </a:endParaRPr>
          </a:p>
        </p:txBody>
      </p:sp>
      <p:sp>
        <p:nvSpPr>
          <p:cNvPr id="93" name="Text Box 128"/>
          <p:cNvSpPr txBox="1">
            <a:spLocks noChangeArrowheads="1"/>
          </p:cNvSpPr>
          <p:nvPr/>
        </p:nvSpPr>
        <p:spPr bwMode="auto">
          <a:xfrm>
            <a:off x="899592" y="2514382"/>
            <a:ext cx="27302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華康儷中黑" pitchFamily="1" charset="-120"/>
              </a:rPr>
              <a:t>Find the closest </a:t>
            </a:r>
            <a:r>
              <a:rPr kumimoji="0" lang="en-US" altLang="zh-TW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4" name="Text Box 129"/>
          <p:cNvSpPr txBox="1">
            <a:spLocks noChangeArrowheads="1"/>
          </p:cNvSpPr>
          <p:nvPr/>
        </p:nvSpPr>
        <p:spPr bwMode="auto">
          <a:xfrm>
            <a:off x="539552" y="1681644"/>
            <a:ext cx="280831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3200" b="1" u="sng" dirty="0" smtClean="0">
                <a:solidFill>
                  <a:srgbClr val="FFFF00"/>
                </a:solidFill>
                <a:latin typeface="Corbel" pitchFamily="34" charset="0"/>
              </a:rPr>
              <a:t>Full Search</a:t>
            </a:r>
            <a:endParaRPr kumimoji="0" lang="en-US" altLang="zh-TW" sz="2400" b="1" u="sng" dirty="0">
              <a:solidFill>
                <a:srgbClr val="FFFF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Solution to </a:t>
            </a:r>
            <a:r>
              <a:rPr lang="en-US" altLang="zh-TW" sz="4800" dirty="0" smtClean="0">
                <a:solidFill>
                  <a:srgbClr val="FFFF00"/>
                </a:solidFill>
              </a:rPr>
              <a:t>Time Complexity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83040"/>
            <a:ext cx="8229600" cy="452628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 </a:t>
            </a:r>
            <a:r>
              <a:rPr lang="en-US" altLang="zh-TW" sz="2800" dirty="0" smtClean="0"/>
              <a:t>Classified Vector Quantization (CVQ)</a:t>
            </a:r>
          </a:p>
          <a:p>
            <a:r>
              <a:rPr lang="en-US" altLang="zh-TW" sz="2800" dirty="0" smtClean="0"/>
              <a:t> </a:t>
            </a:r>
            <a:r>
              <a:rPr lang="en-US" altLang="zh-TW" sz="2800" dirty="0" smtClean="0"/>
              <a:t>Tree Structured Vector Quantization (TSVQ)</a:t>
            </a:r>
          </a:p>
          <a:p>
            <a:r>
              <a:rPr lang="en-US" altLang="zh-TW" sz="2800" dirty="0" smtClean="0"/>
              <a:t> Principal Component Analysis (PCA)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Classified Vector Quantization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 Comparable image quality to VQ</a:t>
            </a:r>
          </a:p>
          <a:p>
            <a:r>
              <a:rPr lang="en-US" altLang="zh-TW" sz="3600" dirty="0" smtClean="0"/>
              <a:t> Less computational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Classified Vector Quantization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107950" y="1412875"/>
            <a:ext cx="95043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3200" kern="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 Box 129"/>
          <p:cNvSpPr txBox="1">
            <a:spLocks noChangeArrowheads="1"/>
          </p:cNvSpPr>
          <p:nvPr/>
        </p:nvSpPr>
        <p:spPr bwMode="auto">
          <a:xfrm>
            <a:off x="467544" y="1484784"/>
            <a:ext cx="1655762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800" b="1" u="sng" dirty="0">
                <a:solidFill>
                  <a:srgbClr val="FFFF00"/>
                </a:solidFill>
                <a:latin typeface="Corbel" pitchFamily="34" charset="0"/>
              </a:rPr>
              <a:t>Encoder</a:t>
            </a:r>
            <a:endParaRPr kumimoji="0" lang="en-US" altLang="zh-TW" sz="2000" b="1" u="sng" dirty="0">
              <a:solidFill>
                <a:srgbClr val="FFFF00"/>
              </a:solidFill>
              <a:latin typeface="Corbel" pitchFamily="34" charset="0"/>
            </a:endParaRPr>
          </a:p>
        </p:txBody>
      </p:sp>
      <p:graphicFrame>
        <p:nvGraphicFramePr>
          <p:cNvPr id="10" name="Group 130"/>
          <p:cNvGraphicFramePr>
            <a:graphicFrameLocks noGrp="1"/>
          </p:cNvGraphicFramePr>
          <p:nvPr/>
        </p:nvGraphicFramePr>
        <p:xfrm>
          <a:off x="467544" y="2341811"/>
          <a:ext cx="2711450" cy="2668588"/>
        </p:xfrm>
        <a:graphic>
          <a:graphicData uri="http://schemas.openxmlformats.org/drawingml/2006/table">
            <a:tbl>
              <a:tblPr/>
              <a:tblGrid>
                <a:gridCol w="542925"/>
                <a:gridCol w="539750"/>
                <a:gridCol w="542925"/>
                <a:gridCol w="542925"/>
                <a:gridCol w="5429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539021" y="4018211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1208946" y="4018211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2112194" y="234181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4" name="Rectangle 63"/>
          <p:cNvSpPr>
            <a:spLocks noChangeArrowheads="1"/>
          </p:cNvSpPr>
          <p:nvPr/>
        </p:nvSpPr>
        <p:spPr bwMode="auto">
          <a:xfrm>
            <a:off x="2112194" y="310381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 rot="2668076">
            <a:off x="2112194" y="386581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6" name="Line 65"/>
          <p:cNvSpPr>
            <a:spLocks noChangeShapeType="1"/>
          </p:cNvSpPr>
          <p:nvPr/>
        </p:nvSpPr>
        <p:spPr bwMode="auto">
          <a:xfrm>
            <a:off x="467544" y="261168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7" name="Line 66"/>
          <p:cNvSpPr>
            <a:spLocks noChangeShapeType="1"/>
          </p:cNvSpPr>
          <p:nvPr/>
        </p:nvSpPr>
        <p:spPr bwMode="auto">
          <a:xfrm>
            <a:off x="467544" y="246456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8" name="Line 67"/>
          <p:cNvSpPr>
            <a:spLocks noChangeShapeType="1"/>
          </p:cNvSpPr>
          <p:nvPr/>
        </p:nvSpPr>
        <p:spPr bwMode="auto">
          <a:xfrm>
            <a:off x="467544" y="2752601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9" name="Line 68"/>
          <p:cNvSpPr>
            <a:spLocks noChangeShapeType="1"/>
          </p:cNvSpPr>
          <p:nvPr/>
        </p:nvSpPr>
        <p:spPr bwMode="auto">
          <a:xfrm>
            <a:off x="737419" y="234181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0" name="Line 69"/>
          <p:cNvSpPr>
            <a:spLocks noChangeShapeType="1"/>
          </p:cNvSpPr>
          <p:nvPr/>
        </p:nvSpPr>
        <p:spPr bwMode="auto">
          <a:xfrm>
            <a:off x="597481" y="234767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1" name="Line 70"/>
          <p:cNvSpPr>
            <a:spLocks noChangeShapeType="1"/>
          </p:cNvSpPr>
          <p:nvPr/>
        </p:nvSpPr>
        <p:spPr bwMode="auto">
          <a:xfrm>
            <a:off x="883469" y="234181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2" name="Text Box 71"/>
          <p:cNvSpPr txBox="1">
            <a:spLocks noChangeArrowheads="1"/>
          </p:cNvSpPr>
          <p:nvPr/>
        </p:nvSpPr>
        <p:spPr bwMode="auto">
          <a:xfrm>
            <a:off x="659607" y="2434952"/>
            <a:ext cx="49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>
                <a:solidFill>
                  <a:schemeClr val="bg1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23" name="Line 112"/>
          <p:cNvSpPr>
            <a:spLocks noChangeShapeType="1"/>
          </p:cNvSpPr>
          <p:nvPr/>
        </p:nvSpPr>
        <p:spPr bwMode="auto">
          <a:xfrm>
            <a:off x="874738" y="2524472"/>
            <a:ext cx="3996000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25" name="Text Box 123"/>
          <p:cNvSpPr txBox="1">
            <a:spLocks noChangeArrowheads="1"/>
          </p:cNvSpPr>
          <p:nvPr/>
        </p:nvSpPr>
        <p:spPr bwMode="auto">
          <a:xfrm>
            <a:off x="723057" y="5200873"/>
            <a:ext cx="219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Original Image</a:t>
            </a:r>
            <a:endParaRPr kumimoji="0" lang="zh-TW" altLang="en-US" sz="24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grpSp>
        <p:nvGrpSpPr>
          <p:cNvPr id="26" name="Group 73"/>
          <p:cNvGrpSpPr>
            <a:grpSpLocks/>
          </p:cNvGrpSpPr>
          <p:nvPr/>
        </p:nvGrpSpPr>
        <p:grpSpPr bwMode="auto">
          <a:xfrm>
            <a:off x="3467026" y="5013176"/>
            <a:ext cx="1368152" cy="1296144"/>
            <a:chOff x="2160" y="576"/>
            <a:chExt cx="1584" cy="1950"/>
          </a:xfrm>
        </p:grpSpPr>
        <p:sp>
          <p:nvSpPr>
            <p:cNvPr id="27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8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9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6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3467026" y="6272644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Codebook1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4907186" y="2060848"/>
            <a:ext cx="1512168" cy="9361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kumimoji="0" lang="en-US" altLang="zh-TW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CVQ Encoder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112"/>
          <p:cNvSpPr>
            <a:spLocks noChangeShapeType="1"/>
          </p:cNvSpPr>
          <p:nvPr/>
        </p:nvSpPr>
        <p:spPr bwMode="auto">
          <a:xfrm>
            <a:off x="4115098" y="2492896"/>
            <a:ext cx="0" cy="90000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auto">
          <a:xfrm>
            <a:off x="3539034" y="3429000"/>
            <a:ext cx="1224136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Block </a:t>
            </a:r>
          </a:p>
          <a:p>
            <a:pPr algn="ctr"/>
            <a:r>
              <a:rPr kumimoji="0" lang="en-US" altLang="zh-TW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Classifier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112"/>
          <p:cNvSpPr>
            <a:spLocks noChangeShapeType="1"/>
          </p:cNvSpPr>
          <p:nvPr/>
        </p:nvSpPr>
        <p:spPr bwMode="auto">
          <a:xfrm>
            <a:off x="6419354" y="2492896"/>
            <a:ext cx="1104974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0" name="Line 112"/>
          <p:cNvSpPr>
            <a:spLocks noChangeShapeType="1"/>
          </p:cNvSpPr>
          <p:nvPr/>
        </p:nvSpPr>
        <p:spPr bwMode="auto">
          <a:xfrm>
            <a:off x="4763170" y="3789040"/>
            <a:ext cx="864096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1" name="Line 112"/>
          <p:cNvSpPr>
            <a:spLocks noChangeShapeType="1"/>
          </p:cNvSpPr>
          <p:nvPr/>
        </p:nvSpPr>
        <p:spPr bwMode="auto">
          <a:xfrm>
            <a:off x="5627266" y="2996952"/>
            <a:ext cx="0" cy="1296144"/>
          </a:xfrm>
          <a:prstGeom prst="line">
            <a:avLst/>
          </a:prstGeom>
          <a:ln>
            <a:headEnd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2" name="Line 112"/>
          <p:cNvSpPr>
            <a:spLocks noChangeShapeType="1"/>
          </p:cNvSpPr>
          <p:nvPr/>
        </p:nvSpPr>
        <p:spPr bwMode="auto">
          <a:xfrm>
            <a:off x="5627266" y="4293096"/>
            <a:ext cx="1008112" cy="576064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grpSp>
        <p:nvGrpSpPr>
          <p:cNvPr id="55" name="Group 73"/>
          <p:cNvGrpSpPr>
            <a:grpSpLocks/>
          </p:cNvGrpSpPr>
          <p:nvPr/>
        </p:nvGrpSpPr>
        <p:grpSpPr bwMode="auto">
          <a:xfrm>
            <a:off x="4835178" y="5013176"/>
            <a:ext cx="1368152" cy="1296144"/>
            <a:chOff x="2160" y="576"/>
            <a:chExt cx="1584" cy="1950"/>
          </a:xfrm>
        </p:grpSpPr>
        <p:sp>
          <p:nvSpPr>
            <p:cNvPr id="56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57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58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0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1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3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5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6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8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9" name="Group 73"/>
          <p:cNvGrpSpPr>
            <a:grpSpLocks/>
          </p:cNvGrpSpPr>
          <p:nvPr/>
        </p:nvGrpSpPr>
        <p:grpSpPr bwMode="auto">
          <a:xfrm>
            <a:off x="7283450" y="5013176"/>
            <a:ext cx="1368152" cy="1296144"/>
            <a:chOff x="2160" y="576"/>
            <a:chExt cx="1584" cy="1950"/>
          </a:xfrm>
        </p:grpSpPr>
        <p:sp>
          <p:nvSpPr>
            <p:cNvPr id="70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71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72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3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4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5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9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0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1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2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83" name="Rectangle 63"/>
          <p:cNvSpPr>
            <a:spLocks noChangeArrowheads="1"/>
          </p:cNvSpPr>
          <p:nvPr/>
        </p:nvSpPr>
        <p:spPr bwMode="auto">
          <a:xfrm>
            <a:off x="6347346" y="5445224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 smtClean="0">
                <a:solidFill>
                  <a:srgbClr val="FFFF00"/>
                </a:solidFill>
                <a:latin typeface="Times New Roman" pitchFamily="18" charset="0"/>
              </a:rPr>
              <a:t>……</a:t>
            </a:r>
            <a:endParaRPr kumimoji="0" lang="en-US" altLang="zh-TW" sz="24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4" name="Line 112"/>
          <p:cNvSpPr>
            <a:spLocks noChangeShapeType="1"/>
          </p:cNvSpPr>
          <p:nvPr/>
        </p:nvSpPr>
        <p:spPr bwMode="auto">
          <a:xfrm flipH="1" flipV="1">
            <a:off x="7931522" y="4941168"/>
            <a:ext cx="0" cy="288032"/>
          </a:xfrm>
          <a:prstGeom prst="line">
            <a:avLst/>
          </a:prstGeom>
          <a:ln>
            <a:headEnd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5" name="Line 112"/>
          <p:cNvSpPr>
            <a:spLocks noChangeShapeType="1"/>
          </p:cNvSpPr>
          <p:nvPr/>
        </p:nvSpPr>
        <p:spPr bwMode="auto">
          <a:xfrm flipH="1" flipV="1">
            <a:off x="5483250" y="4941168"/>
            <a:ext cx="0" cy="288032"/>
          </a:xfrm>
          <a:prstGeom prst="line">
            <a:avLst/>
          </a:prstGeom>
          <a:ln>
            <a:headEnd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6" name="Line 112"/>
          <p:cNvSpPr>
            <a:spLocks noChangeShapeType="1"/>
          </p:cNvSpPr>
          <p:nvPr/>
        </p:nvSpPr>
        <p:spPr bwMode="auto">
          <a:xfrm flipH="1" flipV="1">
            <a:off x="4115098" y="4941168"/>
            <a:ext cx="0" cy="288032"/>
          </a:xfrm>
          <a:prstGeom prst="line">
            <a:avLst/>
          </a:prstGeom>
          <a:ln>
            <a:headEnd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7" name="Line 112"/>
          <p:cNvSpPr>
            <a:spLocks noChangeShapeType="1"/>
          </p:cNvSpPr>
          <p:nvPr/>
        </p:nvSpPr>
        <p:spPr bwMode="auto">
          <a:xfrm flipH="1" flipV="1">
            <a:off x="6707386" y="4941168"/>
            <a:ext cx="0" cy="288032"/>
          </a:xfrm>
          <a:prstGeom prst="line">
            <a:avLst/>
          </a:prstGeom>
          <a:ln>
            <a:headEnd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8" name="Text Box 125"/>
          <p:cNvSpPr txBox="1">
            <a:spLocks noChangeArrowheads="1"/>
          </p:cNvSpPr>
          <p:nvPr/>
        </p:nvSpPr>
        <p:spPr bwMode="auto">
          <a:xfrm>
            <a:off x="4907186" y="6281936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Codebook2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89" name="Text Box 125"/>
          <p:cNvSpPr txBox="1">
            <a:spLocks noChangeArrowheads="1"/>
          </p:cNvSpPr>
          <p:nvPr/>
        </p:nvSpPr>
        <p:spPr bwMode="auto">
          <a:xfrm>
            <a:off x="7291834" y="6272644"/>
            <a:ext cx="1503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Codebook N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0" name="Text Box 117"/>
          <p:cNvSpPr txBox="1">
            <a:spLocks noChangeArrowheads="1"/>
          </p:cNvSpPr>
          <p:nvPr/>
        </p:nvSpPr>
        <p:spPr bwMode="auto">
          <a:xfrm>
            <a:off x="7668344" y="2145050"/>
            <a:ext cx="1296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000" i="1" dirty="0" smtClean="0">
                <a:latin typeface="Times New Roman" pitchFamily="18" charset="0"/>
              </a:rPr>
              <a:t>Output index</a:t>
            </a:r>
            <a:endParaRPr kumimoji="0" lang="en-US" altLang="zh-TW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600" dirty="0" smtClean="0">
                <a:solidFill>
                  <a:srgbClr val="FFFF00"/>
                </a:solidFill>
              </a:rPr>
              <a:t>Tree Structured Vector Quantization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2736304" cy="2827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12976"/>
            <a:ext cx="3343229" cy="18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Box 125"/>
          <p:cNvSpPr txBox="1">
            <a:spLocks noChangeArrowheads="1"/>
          </p:cNvSpPr>
          <p:nvPr/>
        </p:nvSpPr>
        <p:spPr bwMode="auto">
          <a:xfrm>
            <a:off x="971600" y="5445224"/>
            <a:ext cx="273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VQ Codebook</a:t>
            </a:r>
            <a:endParaRPr kumimoji="0" lang="zh-TW" altLang="en-US" sz="2800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" name="Line 112"/>
          <p:cNvSpPr>
            <a:spLocks noChangeShapeType="1"/>
          </p:cNvSpPr>
          <p:nvPr/>
        </p:nvSpPr>
        <p:spPr bwMode="auto">
          <a:xfrm>
            <a:off x="3707904" y="4077072"/>
            <a:ext cx="1296144" cy="0"/>
          </a:xfrm>
          <a:prstGeom prst="line">
            <a:avLst/>
          </a:prstGeom>
          <a:ln w="76200">
            <a:solidFill>
              <a:srgbClr val="FFC000"/>
            </a:solidFill>
            <a:headEnd/>
            <a:tailEnd type="stealth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8" name="Text Box 125"/>
          <p:cNvSpPr txBox="1">
            <a:spLocks noChangeArrowheads="1"/>
          </p:cNvSpPr>
          <p:nvPr/>
        </p:nvSpPr>
        <p:spPr bwMode="auto">
          <a:xfrm>
            <a:off x="5508104" y="5355213"/>
            <a:ext cx="2736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2800" b="1" dirty="0" smtClean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Tree Structured VQ Codebook</a:t>
            </a:r>
            <a:endParaRPr kumimoji="0" lang="zh-TW" altLang="en-US" sz="2800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 dirty="0" smtClean="0">
                <a:solidFill>
                  <a:srgbClr val="FFFF00"/>
                </a:solidFill>
              </a:rPr>
              <a:t>VQ-Based Image Coding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Scalar Quantization (SQ)</a:t>
            </a:r>
          </a:p>
          <a:p>
            <a:pPr lvl="1"/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A real number</a:t>
            </a:r>
          </a:p>
          <a:p>
            <a:r>
              <a:rPr lang="en-US" altLang="zh-TW" sz="3600" dirty="0" smtClean="0"/>
              <a:t>Vector Quantization (VQ)</a:t>
            </a:r>
          </a:p>
          <a:p>
            <a:pPr lvl="1"/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A set of real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Principal Component Analysis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395536" y="2511896"/>
            <a:ext cx="2514600" cy="3581400"/>
            <a:chOff x="2160" y="576"/>
            <a:chExt cx="1584" cy="2256"/>
          </a:xfrm>
        </p:grpSpPr>
        <p:sp>
          <p:nvSpPr>
            <p:cNvPr id="40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41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73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 dirty="0">
                <a:solidFill>
                  <a:schemeClr val="accent6">
                    <a:lumMod val="2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42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Arc 86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Arc 87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 dirty="0" smtClean="0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81" name="Line 115"/>
          <p:cNvSpPr>
            <a:spLocks noChangeShapeType="1"/>
          </p:cNvSpPr>
          <p:nvPr/>
        </p:nvSpPr>
        <p:spPr bwMode="auto">
          <a:xfrm>
            <a:off x="471736" y="306910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82" name="Line 116"/>
          <p:cNvSpPr>
            <a:spLocks noChangeShapeType="1"/>
          </p:cNvSpPr>
          <p:nvPr/>
        </p:nvSpPr>
        <p:spPr bwMode="auto">
          <a:xfrm>
            <a:off x="659061" y="306910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83" name="Text Box 117"/>
          <p:cNvSpPr txBox="1">
            <a:spLocks noChangeArrowheads="1"/>
          </p:cNvSpPr>
          <p:nvPr/>
        </p:nvSpPr>
        <p:spPr bwMode="auto">
          <a:xfrm>
            <a:off x="395536" y="3197696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chemeClr val="bg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90" name="Text Box 124"/>
          <p:cNvSpPr txBox="1">
            <a:spLocks noChangeArrowheads="1"/>
          </p:cNvSpPr>
          <p:nvPr/>
        </p:nvSpPr>
        <p:spPr bwMode="auto">
          <a:xfrm>
            <a:off x="1055241" y="2700660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1" name="Text Box 125"/>
          <p:cNvSpPr txBox="1">
            <a:spLocks noChangeArrowheads="1"/>
          </p:cNvSpPr>
          <p:nvPr/>
        </p:nvSpPr>
        <p:spPr bwMode="auto">
          <a:xfrm>
            <a:off x="1055241" y="2092846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97" name="Text Box 88"/>
          <p:cNvSpPr txBox="1">
            <a:spLocks noChangeArrowheads="1"/>
          </p:cNvSpPr>
          <p:nvPr/>
        </p:nvSpPr>
        <p:spPr bwMode="auto">
          <a:xfrm>
            <a:off x="1187624" y="616530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M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8" name="Line 112"/>
          <p:cNvSpPr>
            <a:spLocks noChangeShapeType="1"/>
          </p:cNvSpPr>
          <p:nvPr/>
        </p:nvSpPr>
        <p:spPr bwMode="auto">
          <a:xfrm>
            <a:off x="3131840" y="4077072"/>
            <a:ext cx="1656184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99" name="Text Box 125"/>
          <p:cNvSpPr txBox="1">
            <a:spLocks noChangeArrowheads="1"/>
          </p:cNvSpPr>
          <p:nvPr/>
        </p:nvSpPr>
        <p:spPr bwMode="auto">
          <a:xfrm>
            <a:off x="4788024" y="2852936"/>
            <a:ext cx="35253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華康儷中黑" pitchFamily="1" charset="-120"/>
              </a:rPr>
              <a:t>Covariance Matrix</a:t>
            </a:r>
            <a:endParaRPr kumimoji="0" lang="zh-TW" alt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00" name="Text Box 88"/>
          <p:cNvSpPr txBox="1">
            <a:spLocks noChangeArrowheads="1"/>
          </p:cNvSpPr>
          <p:nvPr/>
        </p:nvSpPr>
        <p:spPr bwMode="auto">
          <a:xfrm>
            <a:off x="6084168" y="5157192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K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1" name="Rectangle 75"/>
          <p:cNvSpPr>
            <a:spLocks noChangeArrowheads="1"/>
          </p:cNvSpPr>
          <p:nvPr/>
        </p:nvSpPr>
        <p:spPr bwMode="auto">
          <a:xfrm>
            <a:off x="5652120" y="3501008"/>
            <a:ext cx="1872208" cy="15841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102" name="Text Box 88"/>
          <p:cNvSpPr txBox="1">
            <a:spLocks noChangeArrowheads="1"/>
          </p:cNvSpPr>
          <p:nvPr/>
        </p:nvSpPr>
        <p:spPr bwMode="auto">
          <a:xfrm>
            <a:off x="6300192" y="3996353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C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Principal Component Analysis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99" name="Text Box 125"/>
          <p:cNvSpPr txBox="1">
            <a:spLocks noChangeArrowheads="1"/>
          </p:cNvSpPr>
          <p:nvPr/>
        </p:nvSpPr>
        <p:spPr bwMode="auto">
          <a:xfrm>
            <a:off x="395536" y="2348880"/>
            <a:ext cx="2686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華康儷中黑" pitchFamily="1" charset="-120"/>
              </a:rPr>
              <a:t>Covariance Matrix</a:t>
            </a:r>
            <a:endParaRPr kumimoji="0" lang="zh-TW" altLang="en-US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00" name="Text Box 88"/>
          <p:cNvSpPr txBox="1">
            <a:spLocks noChangeArrowheads="1"/>
          </p:cNvSpPr>
          <p:nvPr/>
        </p:nvSpPr>
        <p:spPr bwMode="auto">
          <a:xfrm>
            <a:off x="1282290" y="4695527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K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1" name="Rectangle 75"/>
          <p:cNvSpPr>
            <a:spLocks noChangeArrowheads="1"/>
          </p:cNvSpPr>
          <p:nvPr/>
        </p:nvSpPr>
        <p:spPr bwMode="auto">
          <a:xfrm>
            <a:off x="850242" y="3039343"/>
            <a:ext cx="1872208" cy="15841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102" name="Text Box 88"/>
          <p:cNvSpPr txBox="1">
            <a:spLocks noChangeArrowheads="1"/>
          </p:cNvSpPr>
          <p:nvPr/>
        </p:nvSpPr>
        <p:spPr bwMode="auto">
          <a:xfrm>
            <a:off x="1498314" y="3534688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C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3491880" y="2916233"/>
            <a:ext cx="153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CV=VD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Line 112"/>
          <p:cNvSpPr>
            <a:spLocks noChangeShapeType="1"/>
          </p:cNvSpPr>
          <p:nvPr/>
        </p:nvSpPr>
        <p:spPr bwMode="auto">
          <a:xfrm>
            <a:off x="3131840" y="3789040"/>
            <a:ext cx="2232248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5868144" y="2132856"/>
            <a:ext cx="1872208" cy="15841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3" name="Rectangle 75"/>
          <p:cNvSpPr>
            <a:spLocks noChangeArrowheads="1"/>
          </p:cNvSpPr>
          <p:nvPr/>
        </p:nvSpPr>
        <p:spPr bwMode="auto">
          <a:xfrm>
            <a:off x="5868144" y="4581128"/>
            <a:ext cx="1872208" cy="15841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6516216" y="2636912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6516216" y="5085184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D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6372200" y="3789040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K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6372200" y="616530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K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755576" y="5520134"/>
            <a:ext cx="40783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V: Eigenvectors matrix</a:t>
            </a:r>
          </a:p>
          <a:p>
            <a:r>
              <a:rPr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D: Eigenvalues matrix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Principal Component Analysis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3707904" y="2573288"/>
            <a:ext cx="9268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sort 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Line 112"/>
          <p:cNvSpPr>
            <a:spLocks noChangeShapeType="1"/>
          </p:cNvSpPr>
          <p:nvPr/>
        </p:nvSpPr>
        <p:spPr bwMode="auto">
          <a:xfrm>
            <a:off x="2987824" y="3284984"/>
            <a:ext cx="2376264" cy="8384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899592" y="2535287"/>
            <a:ext cx="1656184" cy="14401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3" name="Rectangle 75"/>
          <p:cNvSpPr>
            <a:spLocks noChangeArrowheads="1"/>
          </p:cNvSpPr>
          <p:nvPr/>
        </p:nvSpPr>
        <p:spPr bwMode="auto">
          <a:xfrm>
            <a:off x="3419872" y="4551511"/>
            <a:ext cx="1656184" cy="14401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1475656" y="2967335"/>
            <a:ext cx="4058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3995936" y="4983559"/>
            <a:ext cx="425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3200" b="1" i="1" dirty="0" smtClean="0">
                <a:solidFill>
                  <a:schemeClr val="bg1"/>
                </a:solidFill>
                <a:latin typeface="Times New Roman" pitchFamily="18" charset="0"/>
              </a:rPr>
              <a:t>D</a:t>
            </a:r>
            <a:endParaRPr kumimoji="0" lang="en-US" altLang="zh-TW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1259632" y="3903439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K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3779912" y="5919663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K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251520" y="5889466"/>
            <a:ext cx="26118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i="1" dirty="0" smtClean="0">
                <a:solidFill>
                  <a:schemeClr val="bg1"/>
                </a:solidFill>
                <a:latin typeface="Times New Roman" pitchFamily="18" charset="0"/>
              </a:rPr>
              <a:t>V: Eigenvectors matrix</a:t>
            </a:r>
          </a:p>
          <a:p>
            <a:r>
              <a:rPr lang="en-US" altLang="zh-TW" sz="2000" b="1" i="1" dirty="0" smtClean="0">
                <a:solidFill>
                  <a:schemeClr val="bg1"/>
                </a:solidFill>
                <a:latin typeface="Times New Roman" pitchFamily="18" charset="0"/>
              </a:rPr>
              <a:t>D: Eigenvalues matrix</a:t>
            </a:r>
            <a:endParaRPr kumimoji="0" lang="en-US" altLang="zh-TW" sz="20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4211960" y="3365376"/>
            <a:ext cx="8384" cy="92772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5444742" y="2852936"/>
            <a:ext cx="35197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Find the eigenvector with</a:t>
            </a:r>
          </a:p>
          <a:p>
            <a:r>
              <a:rPr kumimoji="0" lang="en-US" altLang="zh-TW" sz="2400" b="1" dirty="0" smtClean="0">
                <a:solidFill>
                  <a:srgbClr val="FFC000"/>
                </a:solidFill>
                <a:latin typeface="Times New Roman" pitchFamily="18" charset="0"/>
              </a:rPr>
              <a:t> the largest eigenvalue</a:t>
            </a:r>
            <a:endParaRPr kumimoji="0" lang="en-US" altLang="zh-TW" sz="2400" b="1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18" name="Rectangle 75"/>
          <p:cNvSpPr>
            <a:spLocks noChangeArrowheads="1"/>
          </p:cNvSpPr>
          <p:nvPr/>
        </p:nvSpPr>
        <p:spPr bwMode="auto">
          <a:xfrm>
            <a:off x="6156176" y="3789040"/>
            <a:ext cx="2016224" cy="3600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5508104" y="4221088"/>
            <a:ext cx="33826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800" b="1" i="1" dirty="0" smtClean="0">
                <a:solidFill>
                  <a:schemeClr val="bg1"/>
                </a:solidFill>
                <a:latin typeface="Times New Roman" pitchFamily="18" charset="0"/>
              </a:rPr>
              <a:t>Projection coordinate</a:t>
            </a:r>
            <a:endParaRPr kumimoji="0" lang="en-US" altLang="zh-TW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Principal Component Analysis</a:t>
            </a:r>
            <a:endParaRPr lang="zh-TW" altLang="en-US" dirty="0"/>
          </a:p>
        </p:txBody>
      </p:sp>
      <p:sp>
        <p:nvSpPr>
          <p:cNvPr id="4" name="Line 112"/>
          <p:cNvSpPr>
            <a:spLocks noChangeShapeType="1"/>
          </p:cNvSpPr>
          <p:nvPr/>
        </p:nvSpPr>
        <p:spPr bwMode="auto">
          <a:xfrm>
            <a:off x="5580112" y="3573016"/>
            <a:ext cx="1008112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3851920" y="3501008"/>
            <a:ext cx="1584176" cy="288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88"/>
          <p:cNvSpPr txBox="1">
            <a:spLocks noChangeArrowheads="1"/>
          </p:cNvSpPr>
          <p:nvPr/>
        </p:nvSpPr>
        <p:spPr bwMode="auto">
          <a:xfrm>
            <a:off x="3390864" y="3933056"/>
            <a:ext cx="2549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Projection coordinate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95536" y="2191866"/>
            <a:ext cx="2514600" cy="3581400"/>
            <a:chOff x="2160" y="576"/>
            <a:chExt cx="1584" cy="2256"/>
          </a:xfrm>
        </p:grpSpPr>
        <p:sp>
          <p:nvSpPr>
            <p:cNvPr id="8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9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73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 dirty="0">
                <a:solidFill>
                  <a:schemeClr val="accent6">
                    <a:lumMod val="2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10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Arc 86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Arc 87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 dirty="0" smtClean="0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Line 115"/>
          <p:cNvSpPr>
            <a:spLocks noChangeShapeType="1"/>
          </p:cNvSpPr>
          <p:nvPr/>
        </p:nvSpPr>
        <p:spPr bwMode="auto">
          <a:xfrm>
            <a:off x="471736" y="274907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4" name="Line 116"/>
          <p:cNvSpPr>
            <a:spLocks noChangeShapeType="1"/>
          </p:cNvSpPr>
          <p:nvPr/>
        </p:nvSpPr>
        <p:spPr bwMode="auto">
          <a:xfrm>
            <a:off x="659061" y="274907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5" name="Text Box 117"/>
          <p:cNvSpPr txBox="1">
            <a:spLocks noChangeArrowheads="1"/>
          </p:cNvSpPr>
          <p:nvPr/>
        </p:nvSpPr>
        <p:spPr bwMode="auto">
          <a:xfrm>
            <a:off x="395536" y="2877666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chemeClr val="bg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26" name="Text Box 124"/>
          <p:cNvSpPr txBox="1">
            <a:spLocks noChangeArrowheads="1"/>
          </p:cNvSpPr>
          <p:nvPr/>
        </p:nvSpPr>
        <p:spPr bwMode="auto">
          <a:xfrm>
            <a:off x="1055241" y="2380630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7" name="Text Box 125"/>
          <p:cNvSpPr txBox="1">
            <a:spLocks noChangeArrowheads="1"/>
          </p:cNvSpPr>
          <p:nvPr/>
        </p:nvSpPr>
        <p:spPr bwMode="auto">
          <a:xfrm>
            <a:off x="1055241" y="1772816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1187624" y="584527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M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" name="Line 112"/>
          <p:cNvSpPr>
            <a:spLocks noChangeShapeType="1"/>
          </p:cNvSpPr>
          <p:nvPr/>
        </p:nvSpPr>
        <p:spPr bwMode="auto">
          <a:xfrm>
            <a:off x="2627784" y="3573016"/>
            <a:ext cx="1080120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084168" y="5517232"/>
            <a:ext cx="24947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Codebook Projection</a:t>
            </a:r>
          </a:p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 Values</a:t>
            </a:r>
            <a:endParaRPr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Rectangle 75"/>
          <p:cNvSpPr>
            <a:spLocks noChangeArrowheads="1"/>
          </p:cNvSpPr>
          <p:nvPr/>
        </p:nvSpPr>
        <p:spPr bwMode="auto">
          <a:xfrm>
            <a:off x="7164288" y="2684561"/>
            <a:ext cx="288032" cy="2760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Line 76"/>
          <p:cNvSpPr>
            <a:spLocks noChangeShapeType="1"/>
          </p:cNvSpPr>
          <p:nvPr/>
        </p:nvSpPr>
        <p:spPr bwMode="auto">
          <a:xfrm>
            <a:off x="7164288" y="3044601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3" name="Line 76"/>
          <p:cNvSpPr>
            <a:spLocks noChangeShapeType="1"/>
          </p:cNvSpPr>
          <p:nvPr/>
        </p:nvSpPr>
        <p:spPr bwMode="auto">
          <a:xfrm>
            <a:off x="7164288" y="3332633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4" name="Line 76"/>
          <p:cNvSpPr>
            <a:spLocks noChangeShapeType="1"/>
          </p:cNvSpPr>
          <p:nvPr/>
        </p:nvSpPr>
        <p:spPr bwMode="auto">
          <a:xfrm>
            <a:off x="7164288" y="5060825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5" name="Line 76"/>
          <p:cNvSpPr>
            <a:spLocks noChangeShapeType="1"/>
          </p:cNvSpPr>
          <p:nvPr/>
        </p:nvSpPr>
        <p:spPr bwMode="auto">
          <a:xfrm>
            <a:off x="7164288" y="4772793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Principal Component Analysis</a:t>
            </a:r>
            <a:endParaRPr lang="zh-TW" altLang="en-US" dirty="0"/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4217640" y="2276872"/>
            <a:ext cx="2514600" cy="3581400"/>
            <a:chOff x="2160" y="576"/>
            <a:chExt cx="1584" cy="2256"/>
          </a:xfrm>
        </p:grpSpPr>
        <p:sp>
          <p:nvSpPr>
            <p:cNvPr id="8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9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73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 dirty="0">
                <a:solidFill>
                  <a:schemeClr val="accent6">
                    <a:lumMod val="2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10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Arc 86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Arc 87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 dirty="0" smtClean="0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Line 115"/>
          <p:cNvSpPr>
            <a:spLocks noChangeShapeType="1"/>
          </p:cNvSpPr>
          <p:nvPr/>
        </p:nvSpPr>
        <p:spPr bwMode="auto">
          <a:xfrm>
            <a:off x="4293840" y="283408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4" name="Line 116"/>
          <p:cNvSpPr>
            <a:spLocks noChangeShapeType="1"/>
          </p:cNvSpPr>
          <p:nvPr/>
        </p:nvSpPr>
        <p:spPr bwMode="auto">
          <a:xfrm>
            <a:off x="4481165" y="28340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5" name="Text Box 117"/>
          <p:cNvSpPr txBox="1">
            <a:spLocks noChangeArrowheads="1"/>
          </p:cNvSpPr>
          <p:nvPr/>
        </p:nvSpPr>
        <p:spPr bwMode="auto">
          <a:xfrm>
            <a:off x="4217640" y="2962672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chemeClr val="bg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26" name="Text Box 124"/>
          <p:cNvSpPr txBox="1">
            <a:spLocks noChangeArrowheads="1"/>
          </p:cNvSpPr>
          <p:nvPr/>
        </p:nvSpPr>
        <p:spPr bwMode="auto">
          <a:xfrm>
            <a:off x="4877345" y="2465636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7" name="Text Box 125"/>
          <p:cNvSpPr txBox="1">
            <a:spLocks noChangeArrowheads="1"/>
          </p:cNvSpPr>
          <p:nvPr/>
        </p:nvSpPr>
        <p:spPr bwMode="auto">
          <a:xfrm>
            <a:off x="4877345" y="1857822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5009728" y="5930280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 smtClean="0">
                <a:solidFill>
                  <a:schemeClr val="bg1"/>
                </a:solidFill>
                <a:latin typeface="Times New Roman" pitchFamily="18" charset="0"/>
              </a:rPr>
              <a:t>M x K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1763688" y="5877272"/>
            <a:ext cx="24947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Codebook Projection</a:t>
            </a:r>
          </a:p>
          <a:p>
            <a:pPr algn="ctr"/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 Values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Rectangle 75"/>
          <p:cNvSpPr>
            <a:spLocks noChangeArrowheads="1"/>
          </p:cNvSpPr>
          <p:nvPr/>
        </p:nvSpPr>
        <p:spPr bwMode="auto">
          <a:xfrm>
            <a:off x="2915816" y="2828577"/>
            <a:ext cx="288032" cy="2760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Line 76"/>
          <p:cNvSpPr>
            <a:spLocks noChangeShapeType="1"/>
          </p:cNvSpPr>
          <p:nvPr/>
        </p:nvSpPr>
        <p:spPr bwMode="auto">
          <a:xfrm>
            <a:off x="2915816" y="3188617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3" name="Line 76"/>
          <p:cNvSpPr>
            <a:spLocks noChangeShapeType="1"/>
          </p:cNvSpPr>
          <p:nvPr/>
        </p:nvSpPr>
        <p:spPr bwMode="auto">
          <a:xfrm>
            <a:off x="2915816" y="3476649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4" name="Line 76"/>
          <p:cNvSpPr>
            <a:spLocks noChangeShapeType="1"/>
          </p:cNvSpPr>
          <p:nvPr/>
        </p:nvSpPr>
        <p:spPr bwMode="auto">
          <a:xfrm>
            <a:off x="2915816" y="5204841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5" name="Line 76"/>
          <p:cNvSpPr>
            <a:spLocks noChangeShapeType="1"/>
          </p:cNvSpPr>
          <p:nvPr/>
        </p:nvSpPr>
        <p:spPr bwMode="auto">
          <a:xfrm>
            <a:off x="2915816" y="4916809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" name="Line 76"/>
          <p:cNvSpPr>
            <a:spLocks noChangeShapeType="1"/>
          </p:cNvSpPr>
          <p:nvPr/>
        </p:nvSpPr>
        <p:spPr bwMode="auto">
          <a:xfrm>
            <a:off x="2915816" y="4628777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7" name="Line 76"/>
          <p:cNvSpPr>
            <a:spLocks noChangeShapeType="1"/>
          </p:cNvSpPr>
          <p:nvPr/>
        </p:nvSpPr>
        <p:spPr bwMode="auto">
          <a:xfrm>
            <a:off x="2915816" y="4340745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6300192" y="3068960"/>
            <a:ext cx="2376264" cy="3350369"/>
            <a:chOff x="2160" y="576"/>
            <a:chExt cx="1584" cy="2256"/>
          </a:xfrm>
        </p:grpSpPr>
        <p:sp>
          <p:nvSpPr>
            <p:cNvPr id="5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6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73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 dirty="0">
                <a:solidFill>
                  <a:schemeClr val="accent6">
                    <a:lumMod val="2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7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Arc 86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Arc 87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 dirty="0" smtClean="0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20" name="Line 115"/>
          <p:cNvSpPr>
            <a:spLocks noChangeShapeType="1"/>
          </p:cNvSpPr>
          <p:nvPr/>
        </p:nvSpPr>
        <p:spPr bwMode="auto">
          <a:xfrm>
            <a:off x="6372200" y="3573016"/>
            <a:ext cx="360040" cy="0"/>
          </a:xfrm>
          <a:prstGeom prst="line">
            <a:avLst/>
          </a:prstGeom>
          <a:ln w="28575">
            <a:solidFill>
              <a:srgbClr val="FF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23" name="Text Box 124"/>
          <p:cNvSpPr txBox="1">
            <a:spLocks noChangeArrowheads="1"/>
          </p:cNvSpPr>
          <p:nvPr/>
        </p:nvSpPr>
        <p:spPr bwMode="auto">
          <a:xfrm>
            <a:off x="6876256" y="3212976"/>
            <a:ext cx="1356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4" name="Text Box 125"/>
          <p:cNvSpPr txBox="1">
            <a:spLocks noChangeArrowheads="1"/>
          </p:cNvSpPr>
          <p:nvPr/>
        </p:nvSpPr>
        <p:spPr bwMode="auto">
          <a:xfrm>
            <a:off x="6732240" y="2683917"/>
            <a:ext cx="1716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2843808" y="6341258"/>
            <a:ext cx="3744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Codebook Projection Values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75"/>
          <p:cNvSpPr>
            <a:spLocks noChangeArrowheads="1"/>
          </p:cNvSpPr>
          <p:nvPr/>
        </p:nvSpPr>
        <p:spPr bwMode="auto">
          <a:xfrm>
            <a:off x="4283968" y="3548657"/>
            <a:ext cx="288032" cy="2760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28" name="Line 76"/>
          <p:cNvSpPr>
            <a:spLocks noChangeShapeType="1"/>
          </p:cNvSpPr>
          <p:nvPr/>
        </p:nvSpPr>
        <p:spPr bwMode="auto">
          <a:xfrm>
            <a:off x="4283968" y="3908697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9" name="Line 76"/>
          <p:cNvSpPr>
            <a:spLocks noChangeShapeType="1"/>
          </p:cNvSpPr>
          <p:nvPr/>
        </p:nvSpPr>
        <p:spPr bwMode="auto">
          <a:xfrm>
            <a:off x="4283968" y="4196729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" name="Line 76"/>
          <p:cNvSpPr>
            <a:spLocks noChangeShapeType="1"/>
          </p:cNvSpPr>
          <p:nvPr/>
        </p:nvSpPr>
        <p:spPr bwMode="auto">
          <a:xfrm>
            <a:off x="4283968" y="5924921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1" name="Line 76"/>
          <p:cNvSpPr>
            <a:spLocks noChangeShapeType="1"/>
          </p:cNvSpPr>
          <p:nvPr/>
        </p:nvSpPr>
        <p:spPr bwMode="auto">
          <a:xfrm>
            <a:off x="4283968" y="5636889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2" name="Line 76"/>
          <p:cNvSpPr>
            <a:spLocks noChangeShapeType="1"/>
          </p:cNvSpPr>
          <p:nvPr/>
        </p:nvSpPr>
        <p:spPr bwMode="auto">
          <a:xfrm>
            <a:off x="4283968" y="5348857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3" name="Line 76"/>
          <p:cNvSpPr>
            <a:spLocks noChangeShapeType="1"/>
          </p:cNvSpPr>
          <p:nvPr/>
        </p:nvSpPr>
        <p:spPr bwMode="auto">
          <a:xfrm>
            <a:off x="4283968" y="5060825"/>
            <a:ext cx="288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graphicFrame>
        <p:nvGraphicFramePr>
          <p:cNvPr id="34" name="Group 130"/>
          <p:cNvGraphicFramePr>
            <a:graphicFrameLocks noGrp="1"/>
          </p:cNvGraphicFramePr>
          <p:nvPr/>
        </p:nvGraphicFramePr>
        <p:xfrm>
          <a:off x="323528" y="1621731"/>
          <a:ext cx="2711450" cy="2668588"/>
        </p:xfrm>
        <a:graphic>
          <a:graphicData uri="http://schemas.openxmlformats.org/drawingml/2006/table">
            <a:tbl>
              <a:tblPr/>
              <a:tblGrid>
                <a:gridCol w="542925"/>
                <a:gridCol w="539750"/>
                <a:gridCol w="542925"/>
                <a:gridCol w="542925"/>
                <a:gridCol w="5429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 Box 60"/>
          <p:cNvSpPr txBox="1">
            <a:spLocks noChangeArrowheads="1"/>
          </p:cNvSpPr>
          <p:nvPr/>
        </p:nvSpPr>
        <p:spPr bwMode="auto">
          <a:xfrm>
            <a:off x="395005" y="3298131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6" name="Text Box 61"/>
          <p:cNvSpPr txBox="1">
            <a:spLocks noChangeArrowheads="1"/>
          </p:cNvSpPr>
          <p:nvPr/>
        </p:nvSpPr>
        <p:spPr bwMode="auto">
          <a:xfrm>
            <a:off x="1064930" y="3298131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7" name="Text Box 62"/>
          <p:cNvSpPr txBox="1">
            <a:spLocks noChangeArrowheads="1"/>
          </p:cNvSpPr>
          <p:nvPr/>
        </p:nvSpPr>
        <p:spPr bwMode="auto">
          <a:xfrm>
            <a:off x="1968178" y="1484784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8" name="Rectangle 63"/>
          <p:cNvSpPr>
            <a:spLocks noChangeArrowheads="1"/>
          </p:cNvSpPr>
          <p:nvPr/>
        </p:nvSpPr>
        <p:spPr bwMode="auto">
          <a:xfrm>
            <a:off x="1968178" y="238373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39" name="Rectangle 64"/>
          <p:cNvSpPr>
            <a:spLocks noChangeArrowheads="1"/>
          </p:cNvSpPr>
          <p:nvPr/>
        </p:nvSpPr>
        <p:spPr bwMode="auto">
          <a:xfrm rot="2668076">
            <a:off x="1968178" y="314573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40" name="Line 65"/>
          <p:cNvSpPr>
            <a:spLocks noChangeShapeType="1"/>
          </p:cNvSpPr>
          <p:nvPr/>
        </p:nvSpPr>
        <p:spPr bwMode="auto">
          <a:xfrm>
            <a:off x="323528" y="18986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1" name="Line 66"/>
          <p:cNvSpPr>
            <a:spLocks noChangeShapeType="1"/>
          </p:cNvSpPr>
          <p:nvPr/>
        </p:nvSpPr>
        <p:spPr bwMode="auto">
          <a:xfrm>
            <a:off x="323528" y="175155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2" name="Line 67"/>
          <p:cNvSpPr>
            <a:spLocks noChangeShapeType="1"/>
          </p:cNvSpPr>
          <p:nvPr/>
        </p:nvSpPr>
        <p:spPr bwMode="auto">
          <a:xfrm>
            <a:off x="323528" y="203959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3" name="Line 68"/>
          <p:cNvSpPr>
            <a:spLocks noChangeShapeType="1"/>
          </p:cNvSpPr>
          <p:nvPr/>
        </p:nvSpPr>
        <p:spPr bwMode="auto">
          <a:xfrm>
            <a:off x="593403" y="16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4" name="Line 69"/>
          <p:cNvSpPr>
            <a:spLocks noChangeShapeType="1"/>
          </p:cNvSpPr>
          <p:nvPr/>
        </p:nvSpPr>
        <p:spPr bwMode="auto">
          <a:xfrm>
            <a:off x="453465" y="163466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5" name="Line 70"/>
          <p:cNvSpPr>
            <a:spLocks noChangeShapeType="1"/>
          </p:cNvSpPr>
          <p:nvPr/>
        </p:nvSpPr>
        <p:spPr bwMode="auto">
          <a:xfrm>
            <a:off x="739453" y="16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47" name="Line 112"/>
          <p:cNvSpPr>
            <a:spLocks noChangeShapeType="1"/>
          </p:cNvSpPr>
          <p:nvPr/>
        </p:nvSpPr>
        <p:spPr bwMode="auto">
          <a:xfrm>
            <a:off x="7020272" y="2420888"/>
            <a:ext cx="0" cy="288032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49" name="Line 114"/>
          <p:cNvSpPr>
            <a:spLocks noChangeShapeType="1"/>
          </p:cNvSpPr>
          <p:nvPr/>
        </p:nvSpPr>
        <p:spPr bwMode="auto">
          <a:xfrm>
            <a:off x="3347864" y="4941168"/>
            <a:ext cx="792088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0" name="Line 115"/>
          <p:cNvSpPr>
            <a:spLocks noChangeShapeType="1"/>
          </p:cNvSpPr>
          <p:nvPr/>
        </p:nvSpPr>
        <p:spPr bwMode="auto">
          <a:xfrm>
            <a:off x="3851920" y="3511882"/>
            <a:ext cx="381000" cy="0"/>
          </a:xfrm>
          <a:prstGeom prst="line">
            <a:avLst/>
          </a:prstGeom>
          <a:ln w="28575">
            <a:solidFill>
              <a:srgbClr val="FF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51" name="Line 116"/>
          <p:cNvSpPr>
            <a:spLocks noChangeShapeType="1"/>
          </p:cNvSpPr>
          <p:nvPr/>
        </p:nvSpPr>
        <p:spPr bwMode="auto">
          <a:xfrm flipH="1">
            <a:off x="4135115" y="3511882"/>
            <a:ext cx="645" cy="1429286"/>
          </a:xfrm>
          <a:prstGeom prst="line">
            <a:avLst/>
          </a:prstGeom>
          <a:ln w="28575">
            <a:solidFill>
              <a:srgbClr val="FF0000"/>
            </a:solidFill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4283968" y="4653136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 dirty="0" err="1">
                <a:solidFill>
                  <a:srgbClr val="FF0000"/>
                </a:solidFill>
                <a:latin typeface="Times New Roman" pitchFamily="18" charset="0"/>
              </a:rPr>
              <a:t>i</a:t>
            </a:r>
            <a:endParaRPr kumimoji="0" lang="en-US" altLang="zh-TW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3" name="Text Box 123"/>
          <p:cNvSpPr txBox="1">
            <a:spLocks noChangeArrowheads="1"/>
          </p:cNvSpPr>
          <p:nvPr/>
        </p:nvSpPr>
        <p:spPr bwMode="auto">
          <a:xfrm>
            <a:off x="579041" y="4480793"/>
            <a:ext cx="219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Original Image</a:t>
            </a:r>
            <a:endParaRPr kumimoji="0" lang="zh-TW" altLang="en-US" sz="24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54" name="Text Box 128"/>
          <p:cNvSpPr txBox="1">
            <a:spLocks noChangeArrowheads="1"/>
          </p:cNvSpPr>
          <p:nvPr/>
        </p:nvSpPr>
        <p:spPr bwMode="auto">
          <a:xfrm>
            <a:off x="3635896" y="2348880"/>
            <a:ext cx="27045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Find the </a:t>
            </a:r>
            <a:r>
              <a:rPr kumimoji="0" lang="en-US" altLang="zh-TW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closest codebook</a:t>
            </a:r>
          </a:p>
          <a:p>
            <a:r>
              <a:rPr kumimoji="0" lang="en-US" altLang="zh-TW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 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p</a:t>
            </a:r>
            <a:r>
              <a:rPr kumimoji="0" lang="en-US" altLang="zh-TW" b="1" dirty="0" smtClean="0">
                <a:solidFill>
                  <a:srgbClr val="FFC000"/>
                </a:solidFill>
                <a:latin typeface="Times New Roman" pitchFamily="18" charset="0"/>
                <a:ea typeface="華康儷中黑" pitchFamily="1" charset="-120"/>
              </a:rPr>
              <a:t>rojection value</a:t>
            </a:r>
            <a:endParaRPr kumimoji="0" lang="zh-TW" altLang="en-US" b="1" dirty="0">
              <a:solidFill>
                <a:srgbClr val="FFC0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55" name="Line 112"/>
          <p:cNvSpPr>
            <a:spLocks noChangeShapeType="1"/>
          </p:cNvSpPr>
          <p:nvPr/>
        </p:nvSpPr>
        <p:spPr bwMode="auto">
          <a:xfrm>
            <a:off x="5753136" y="1844823"/>
            <a:ext cx="1195128" cy="7069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6" name="Rectangle 75"/>
          <p:cNvSpPr>
            <a:spLocks noChangeArrowheads="1"/>
          </p:cNvSpPr>
          <p:nvPr/>
        </p:nvSpPr>
        <p:spPr bwMode="auto">
          <a:xfrm>
            <a:off x="3923928" y="1700808"/>
            <a:ext cx="1584176" cy="288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88"/>
          <p:cNvSpPr txBox="1">
            <a:spLocks noChangeArrowheads="1"/>
          </p:cNvSpPr>
          <p:nvPr/>
        </p:nvSpPr>
        <p:spPr bwMode="auto">
          <a:xfrm>
            <a:off x="3491880" y="1988840"/>
            <a:ext cx="2549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Projection coordinate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" name="Line 112"/>
          <p:cNvSpPr>
            <a:spLocks noChangeShapeType="1"/>
          </p:cNvSpPr>
          <p:nvPr/>
        </p:nvSpPr>
        <p:spPr bwMode="auto">
          <a:xfrm>
            <a:off x="755576" y="1844824"/>
            <a:ext cx="2952328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7164288" y="1707877"/>
            <a:ext cx="360040" cy="288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6372200" y="1988840"/>
            <a:ext cx="1965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Projection value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" name="Line 112"/>
          <p:cNvSpPr>
            <a:spLocks noChangeShapeType="1"/>
          </p:cNvSpPr>
          <p:nvPr/>
        </p:nvSpPr>
        <p:spPr bwMode="auto">
          <a:xfrm>
            <a:off x="3347864" y="2708920"/>
            <a:ext cx="367240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2" name="Line 112"/>
          <p:cNvSpPr>
            <a:spLocks noChangeShapeType="1"/>
          </p:cNvSpPr>
          <p:nvPr/>
        </p:nvSpPr>
        <p:spPr bwMode="auto">
          <a:xfrm>
            <a:off x="3347864" y="2708920"/>
            <a:ext cx="0" cy="223224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3" name="Line 112"/>
          <p:cNvSpPr>
            <a:spLocks noChangeShapeType="1"/>
          </p:cNvSpPr>
          <p:nvPr/>
        </p:nvSpPr>
        <p:spPr bwMode="auto">
          <a:xfrm>
            <a:off x="4644008" y="4941168"/>
            <a:ext cx="187220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8" name="Line 114"/>
          <p:cNvSpPr>
            <a:spLocks noChangeShapeType="1"/>
          </p:cNvSpPr>
          <p:nvPr/>
        </p:nvSpPr>
        <p:spPr bwMode="auto">
          <a:xfrm flipV="1">
            <a:off x="6516216" y="4301480"/>
            <a:ext cx="0" cy="648072"/>
          </a:xfrm>
          <a:prstGeom prst="line">
            <a:avLst/>
          </a:prstGeom>
          <a:ln>
            <a:solidFill>
              <a:srgbClr val="FFFF00"/>
            </a:solidFill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9" name="Line 114"/>
          <p:cNvSpPr>
            <a:spLocks noChangeShapeType="1"/>
          </p:cNvSpPr>
          <p:nvPr/>
        </p:nvSpPr>
        <p:spPr bwMode="auto">
          <a:xfrm flipH="1">
            <a:off x="6516216" y="4877544"/>
            <a:ext cx="0" cy="684000"/>
          </a:xfrm>
          <a:prstGeom prst="line">
            <a:avLst/>
          </a:prstGeom>
          <a:ln>
            <a:solidFill>
              <a:srgbClr val="FFFF00"/>
            </a:solidFill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71" name="Text Box 117"/>
          <p:cNvSpPr txBox="1">
            <a:spLocks noChangeArrowheads="1"/>
          </p:cNvSpPr>
          <p:nvPr/>
        </p:nvSpPr>
        <p:spPr bwMode="auto">
          <a:xfrm>
            <a:off x="6751985" y="4627984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 dirty="0" err="1">
                <a:solidFill>
                  <a:srgbClr val="FF0000"/>
                </a:solidFill>
                <a:latin typeface="Times New Roman" pitchFamily="18" charset="0"/>
              </a:rPr>
              <a:t>i</a:t>
            </a:r>
            <a:endParaRPr kumimoji="0" lang="en-US" altLang="zh-TW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2" name="Line 116"/>
          <p:cNvSpPr>
            <a:spLocks noChangeShapeType="1"/>
          </p:cNvSpPr>
          <p:nvPr/>
        </p:nvSpPr>
        <p:spPr bwMode="auto">
          <a:xfrm flipH="1">
            <a:off x="6660232" y="3573016"/>
            <a:ext cx="0" cy="1368152"/>
          </a:xfrm>
          <a:prstGeom prst="line">
            <a:avLst/>
          </a:prstGeom>
          <a:ln w="28575">
            <a:solidFill>
              <a:srgbClr val="FF0000"/>
            </a:solidFill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FFFF00"/>
              </a:solidFill>
            </a:endParaRPr>
          </a:p>
        </p:txBody>
      </p:sp>
      <p:sp>
        <p:nvSpPr>
          <p:cNvPr id="76" name="Text Box 128"/>
          <p:cNvSpPr txBox="1">
            <a:spLocks noChangeArrowheads="1"/>
          </p:cNvSpPr>
          <p:nvPr/>
        </p:nvSpPr>
        <p:spPr bwMode="auto">
          <a:xfrm>
            <a:off x="4788024" y="5013176"/>
            <a:ext cx="15462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華康儷中黑" pitchFamily="1" charset="-120"/>
              </a:rPr>
              <a:t>Search Range</a:t>
            </a:r>
            <a:endParaRPr kumimoji="0" lang="zh-TW" altLang="en-US" b="1" dirty="0">
              <a:solidFill>
                <a:srgbClr val="FFFF0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8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Principal Component Analysis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5"/>
          <p:cNvSpPr>
            <a:spLocks noChangeArrowheads="1"/>
          </p:cNvSpPr>
          <p:nvPr/>
        </p:nvSpPr>
        <p:spPr bwMode="auto">
          <a:xfrm>
            <a:off x="6660232" y="2132856"/>
            <a:ext cx="1152128" cy="9361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Block Truncation Coding</a:t>
            </a:r>
            <a:endParaRPr lang="zh-TW" altLang="en-US" dirty="0"/>
          </a:p>
        </p:txBody>
      </p:sp>
      <p:graphicFrame>
        <p:nvGraphicFramePr>
          <p:cNvPr id="4" name="Group 130"/>
          <p:cNvGraphicFramePr>
            <a:graphicFrameLocks noGrp="1"/>
          </p:cNvGraphicFramePr>
          <p:nvPr/>
        </p:nvGraphicFramePr>
        <p:xfrm>
          <a:off x="395536" y="2420888"/>
          <a:ext cx="2711450" cy="2668588"/>
        </p:xfrm>
        <a:graphic>
          <a:graphicData uri="http://schemas.openxmlformats.org/drawingml/2006/table">
            <a:tbl>
              <a:tblPr/>
              <a:tblGrid>
                <a:gridCol w="542925"/>
                <a:gridCol w="539750"/>
                <a:gridCol w="542925"/>
                <a:gridCol w="542925"/>
                <a:gridCol w="5429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467013" y="4097288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6" name="Text Box 61"/>
          <p:cNvSpPr txBox="1">
            <a:spLocks noChangeArrowheads="1"/>
          </p:cNvSpPr>
          <p:nvPr/>
        </p:nvSpPr>
        <p:spPr bwMode="auto">
          <a:xfrm>
            <a:off x="1136938" y="4097288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040186" y="228394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40186" y="3182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 rot="2668076">
            <a:off x="2040186" y="3944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>
            <a:off x="395536" y="269783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1" name="Line 66"/>
          <p:cNvSpPr>
            <a:spLocks noChangeShapeType="1"/>
          </p:cNvSpPr>
          <p:nvPr/>
        </p:nvSpPr>
        <p:spPr bwMode="auto">
          <a:xfrm>
            <a:off x="395536" y="255071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395536" y="2838747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665411" y="24279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>
            <a:off x="525473" y="243381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5" name="Line 70"/>
          <p:cNvSpPr>
            <a:spLocks noChangeShapeType="1"/>
          </p:cNvSpPr>
          <p:nvPr/>
        </p:nvSpPr>
        <p:spPr bwMode="auto">
          <a:xfrm>
            <a:off x="811461" y="24279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6" name="Text Box 123"/>
          <p:cNvSpPr txBox="1">
            <a:spLocks noChangeArrowheads="1"/>
          </p:cNvSpPr>
          <p:nvPr/>
        </p:nvSpPr>
        <p:spPr bwMode="auto">
          <a:xfrm>
            <a:off x="651049" y="5279950"/>
            <a:ext cx="219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Original Image</a:t>
            </a:r>
            <a:endParaRPr kumimoji="0" lang="zh-TW" altLang="en-US" sz="24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17" name="Line 112"/>
          <p:cNvSpPr>
            <a:spLocks noChangeShapeType="1"/>
          </p:cNvSpPr>
          <p:nvPr/>
        </p:nvSpPr>
        <p:spPr bwMode="auto">
          <a:xfrm flipV="1">
            <a:off x="827584" y="2636912"/>
            <a:ext cx="2664296" cy="7069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19" name="Rectangle 75"/>
          <p:cNvSpPr>
            <a:spLocks noChangeArrowheads="1"/>
          </p:cNvSpPr>
          <p:nvPr/>
        </p:nvSpPr>
        <p:spPr bwMode="auto">
          <a:xfrm>
            <a:off x="3563888" y="2132856"/>
            <a:ext cx="1584176" cy="1008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BTC</a:t>
            </a:r>
            <a:endParaRPr kumimoji="0" lang="zh-TW" alt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804248" y="2442374"/>
            <a:ext cx="8515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1600" b="1" i="1" dirty="0" smtClean="0">
                <a:solidFill>
                  <a:schemeClr val="bg1"/>
                </a:solidFill>
                <a:latin typeface="Times New Roman" pitchFamily="18" charset="0"/>
              </a:rPr>
              <a:t>Bit map</a:t>
            </a:r>
            <a:endParaRPr kumimoji="0" lang="en-US" altLang="zh-TW" sz="16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75"/>
          <p:cNvSpPr>
            <a:spLocks noChangeArrowheads="1"/>
          </p:cNvSpPr>
          <p:nvPr/>
        </p:nvSpPr>
        <p:spPr bwMode="auto">
          <a:xfrm>
            <a:off x="6660232" y="3284984"/>
            <a:ext cx="504056" cy="3600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0" lang="zh-TW" altLang="en-US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75"/>
          <p:cNvSpPr>
            <a:spLocks noChangeArrowheads="1"/>
          </p:cNvSpPr>
          <p:nvPr/>
        </p:nvSpPr>
        <p:spPr bwMode="auto">
          <a:xfrm>
            <a:off x="6660232" y="3789040"/>
            <a:ext cx="504056" cy="3600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0" lang="zh-TW" altLang="en-US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12"/>
          <p:cNvSpPr>
            <a:spLocks noChangeShapeType="1"/>
          </p:cNvSpPr>
          <p:nvPr/>
        </p:nvSpPr>
        <p:spPr bwMode="auto">
          <a:xfrm>
            <a:off x="5220072" y="2636912"/>
            <a:ext cx="1080120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92D050"/>
                </a:solidFill>
              </a:rPr>
              <a:t>An Example:</a:t>
            </a:r>
            <a:endParaRPr lang="zh-TW" altLang="en-US" dirty="0">
              <a:solidFill>
                <a:srgbClr val="92D050"/>
              </a:solidFill>
            </a:endParaRPr>
          </a:p>
        </p:txBody>
      </p:sp>
      <p:sp>
        <p:nvSpPr>
          <p:cNvPr id="9" name="Rectangle 75"/>
          <p:cNvSpPr>
            <a:spLocks noChangeArrowheads="1"/>
          </p:cNvSpPr>
          <p:nvPr/>
        </p:nvSpPr>
        <p:spPr bwMode="auto">
          <a:xfrm>
            <a:off x="1115616" y="4814776"/>
            <a:ext cx="1584176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Value</a:t>
            </a:r>
            <a:endParaRPr kumimoji="0" lang="zh-TW" altLang="en-US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Block Truncation Coding</a:t>
            </a:r>
            <a:endParaRPr lang="zh-TW" alt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230277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750880"/>
            <a:ext cx="1224136" cy="34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79" y="3212976"/>
            <a:ext cx="239900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844823"/>
            <a:ext cx="1191549" cy="109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1115616" y="4149080"/>
            <a:ext cx="1798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Original Block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Text Box 88"/>
          <p:cNvSpPr txBox="1">
            <a:spLocks noChangeArrowheads="1"/>
          </p:cNvSpPr>
          <p:nvPr/>
        </p:nvSpPr>
        <p:spPr bwMode="auto">
          <a:xfrm>
            <a:off x="4932040" y="6237312"/>
            <a:ext cx="2456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 smtClean="0">
                <a:solidFill>
                  <a:schemeClr val="bg1"/>
                </a:solidFill>
                <a:latin typeface="Times New Roman" pitchFamily="18" charset="0"/>
              </a:rPr>
              <a:t>Reconstructed Block</a:t>
            </a:r>
            <a:endParaRPr kumimoji="0" lang="en-US" altLang="zh-TW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Rectangle 75"/>
          <p:cNvSpPr>
            <a:spLocks noChangeArrowheads="1"/>
          </p:cNvSpPr>
          <p:nvPr/>
        </p:nvSpPr>
        <p:spPr bwMode="auto">
          <a:xfrm>
            <a:off x="4716016" y="1844823"/>
            <a:ext cx="1240753" cy="10995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kumimoji="0" lang="zh-TW" altLang="en-US" dirty="0">
              <a:solidFill>
                <a:schemeClr val="accent6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4860033" y="2154342"/>
            <a:ext cx="9170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1600" b="1" i="1" dirty="0" smtClean="0">
                <a:solidFill>
                  <a:schemeClr val="bg1"/>
                </a:solidFill>
                <a:latin typeface="Times New Roman" pitchFamily="18" charset="0"/>
              </a:rPr>
              <a:t>Bit map</a:t>
            </a:r>
            <a:endParaRPr kumimoji="0" lang="en-US" altLang="zh-TW" sz="16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75"/>
          <p:cNvSpPr>
            <a:spLocks noChangeArrowheads="1"/>
          </p:cNvSpPr>
          <p:nvPr/>
        </p:nvSpPr>
        <p:spPr bwMode="auto">
          <a:xfrm>
            <a:off x="4722339" y="3212975"/>
            <a:ext cx="542830" cy="4229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0" lang="zh-TW" altLang="en-US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75"/>
          <p:cNvSpPr>
            <a:spLocks noChangeArrowheads="1"/>
          </p:cNvSpPr>
          <p:nvPr/>
        </p:nvSpPr>
        <p:spPr bwMode="auto">
          <a:xfrm>
            <a:off x="4722339" y="3654171"/>
            <a:ext cx="542830" cy="4229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0" lang="zh-TW" altLang="en-US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725144"/>
            <a:ext cx="2705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Wavelet-Based Image Coding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1032"/>
            <a:ext cx="8579296" cy="4526280"/>
          </a:xfrm>
        </p:spPr>
        <p:txBody>
          <a:bodyPr/>
          <a:lstStyle/>
          <a:p>
            <a:r>
              <a:rPr lang="en-US" altLang="zh-TW" dirty="0" smtClean="0"/>
              <a:t> Embedded Zero Wavelet (EZW)</a:t>
            </a:r>
          </a:p>
          <a:p>
            <a:r>
              <a:rPr lang="en-US" altLang="zh-TW" dirty="0" smtClean="0"/>
              <a:t> Set Partitioning in Hierarchical Tree(SPIHT)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JPEG2000</a:t>
            </a:r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600" dirty="0" smtClean="0">
                <a:solidFill>
                  <a:srgbClr val="FFFF00"/>
                </a:solidFill>
              </a:rPr>
              <a:t>Wavelet-Based Image Coding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C000"/>
                </a:solidFill>
              </a:rPr>
              <a:t>Parent-Descendant Relationship</a:t>
            </a:r>
            <a:endParaRPr lang="zh-TW" altLang="en-US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3384376" cy="34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400" dirty="0" smtClean="0">
                <a:solidFill>
                  <a:srgbClr val="FFFF00"/>
                </a:solidFill>
              </a:rPr>
              <a:t>VQ-Based Image Coding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Vector Quantization (</a:t>
            </a:r>
            <a:r>
              <a:rPr lang="en-US" altLang="zh-TW" sz="2800" dirty="0" smtClean="0">
                <a:solidFill>
                  <a:srgbClr val="FFFF00"/>
                </a:solidFill>
              </a:rPr>
              <a:t>VQ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Side-Match Vector Quantization (</a:t>
            </a:r>
            <a:r>
              <a:rPr lang="en-US" altLang="zh-TW" sz="2800" dirty="0" smtClean="0">
                <a:solidFill>
                  <a:srgbClr val="FFFF00"/>
                </a:solidFill>
              </a:rPr>
              <a:t>SMVQ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Classified Vector Quantization (</a:t>
            </a:r>
            <a:r>
              <a:rPr lang="en-US" altLang="zh-TW" sz="2800" dirty="0" smtClean="0">
                <a:solidFill>
                  <a:srgbClr val="FFFF00"/>
                </a:solidFill>
              </a:rPr>
              <a:t>CVQ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Tree Structured Vector Quantization (</a:t>
            </a:r>
            <a:r>
              <a:rPr lang="en-US" altLang="zh-TW" sz="2800" dirty="0" smtClean="0">
                <a:solidFill>
                  <a:srgbClr val="FFFF00"/>
                </a:solidFill>
              </a:rPr>
              <a:t>TSVQ</a:t>
            </a:r>
            <a:r>
              <a:rPr lang="en-US" altLang="zh-TW" sz="2800" dirty="0" smtClean="0"/>
              <a:t>)</a:t>
            </a:r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3600" dirty="0" smtClean="0">
                <a:solidFill>
                  <a:srgbClr val="FFFF00"/>
                </a:solidFill>
              </a:rPr>
              <a:t>Wavelet-Based Image Coding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rgbClr val="FFC000"/>
                </a:solidFill>
              </a:rPr>
              <a:t>Scan Order</a:t>
            </a:r>
            <a:endParaRPr lang="zh-TW" altLang="en-US" dirty="0">
              <a:solidFill>
                <a:srgbClr val="FFC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94640"/>
            <a:ext cx="4025280" cy="3942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直線單箭頭接點 9"/>
          <p:cNvCxnSpPr/>
          <p:nvPr/>
        </p:nvCxnSpPr>
        <p:spPr>
          <a:xfrm>
            <a:off x="1115616" y="2654680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1115616" y="2726688"/>
            <a:ext cx="576064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1187624" y="3158736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V="1">
            <a:off x="1763688" y="2654680"/>
            <a:ext cx="79208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1187624" y="2870704"/>
            <a:ext cx="129614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331640" y="3950824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V="1">
            <a:off x="2411760" y="3086728"/>
            <a:ext cx="158417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H="1">
            <a:off x="1619672" y="3374760"/>
            <a:ext cx="2304256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1619672" y="5535000"/>
            <a:ext cx="24482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" name="Rectangle 75"/>
          <p:cNvSpPr>
            <a:spLocks noChangeArrowheads="1"/>
          </p:cNvSpPr>
          <p:nvPr/>
        </p:nvSpPr>
        <p:spPr bwMode="auto">
          <a:xfrm>
            <a:off x="6444208" y="2420888"/>
            <a:ext cx="1656184" cy="10801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Thresholds</a:t>
            </a:r>
            <a:endParaRPr kumimoji="0" lang="zh-TW" alt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112"/>
          <p:cNvSpPr>
            <a:spLocks noChangeShapeType="1"/>
          </p:cNvSpPr>
          <p:nvPr/>
        </p:nvSpPr>
        <p:spPr bwMode="auto">
          <a:xfrm>
            <a:off x="5148064" y="2996952"/>
            <a:ext cx="1080120" cy="0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45" name="Line 112"/>
          <p:cNvSpPr>
            <a:spLocks noChangeShapeType="1"/>
          </p:cNvSpPr>
          <p:nvPr/>
        </p:nvSpPr>
        <p:spPr bwMode="auto">
          <a:xfrm>
            <a:off x="7164288" y="3645024"/>
            <a:ext cx="0" cy="864096"/>
          </a:xfrm>
          <a:prstGeom prst="line">
            <a:avLst/>
          </a:prstGeom>
          <a:ln>
            <a:headEnd/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46" name="Rectangle 75"/>
          <p:cNvSpPr>
            <a:spLocks noChangeArrowheads="1"/>
          </p:cNvSpPr>
          <p:nvPr/>
        </p:nvSpPr>
        <p:spPr bwMode="auto">
          <a:xfrm>
            <a:off x="5940152" y="4653136"/>
            <a:ext cx="2808312" cy="5040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kumimoji="0" lang="en-US" altLang="zh-TW" sz="28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Bitstream</a:t>
            </a:r>
            <a:endParaRPr kumimoji="0" lang="zh-TW" altLang="en-US" sz="28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588224" y="5157192"/>
            <a:ext cx="1494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101001110….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3080"/>
            <a:ext cx="8229600" cy="452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11500" dirty="0" smtClean="0">
                <a:solidFill>
                  <a:schemeClr val="accent6">
                    <a:lumMod val="50000"/>
                  </a:schemeClr>
                </a:solidFill>
                <a:latin typeface="Vrinda" pitchFamily="34" charset="0"/>
                <a:cs typeface="Vrinda" pitchFamily="34" charset="0"/>
              </a:rPr>
              <a:t>Q&amp;A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54266" y="3861048"/>
            <a:ext cx="34996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altLang="zh-TW" sz="9600" dirty="0" smtClean="0">
                <a:solidFill>
                  <a:schemeClr val="accent6">
                    <a:lumMod val="50000"/>
                  </a:schemeClr>
                </a:solidFill>
                <a:latin typeface="Wingdings" pitchFamily="2" charset="2"/>
                <a:cs typeface="Vrinda" pitchFamily="34" charset="0"/>
              </a:rPr>
              <a:t>Q&amp;A</a:t>
            </a:r>
            <a:endParaRPr lang="zh-TW" altLang="en-US" sz="800" dirty="0">
              <a:solidFill>
                <a:schemeClr val="accent6">
                  <a:lumMod val="50000"/>
                </a:schemeClr>
              </a:solidFill>
              <a:latin typeface="Wingdings" pitchFamily="2" charset="2"/>
              <a:cs typeface="Vrin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400" dirty="0" smtClean="0">
                <a:solidFill>
                  <a:srgbClr val="FFFF00"/>
                </a:solidFill>
              </a:rPr>
              <a:t>VQ-Based Image Coding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smtClean="0">
                <a:solidFill>
                  <a:schemeClr val="bg1"/>
                </a:solidFill>
              </a:rPr>
              <a:t>Drawbacks of VQ</a:t>
            </a:r>
          </a:p>
          <a:p>
            <a:pPr lvl="2"/>
            <a:r>
              <a:rPr lang="en-US" altLang="zh-TW" sz="1900" dirty="0" smtClean="0"/>
              <a:t>Block Effect</a:t>
            </a:r>
          </a:p>
          <a:p>
            <a:pPr lvl="2"/>
            <a:r>
              <a:rPr lang="en-US" altLang="zh-TW" sz="1900" dirty="0" smtClean="0"/>
              <a:t>Time Complexity for LBG algorithm</a:t>
            </a:r>
            <a:endParaRPr lang="en-US" altLang="zh-TW" sz="2800" dirty="0" smtClean="0"/>
          </a:p>
          <a:p>
            <a:r>
              <a:rPr lang="en-US" altLang="zh-TW" sz="2800" b="1" dirty="0" smtClean="0">
                <a:solidFill>
                  <a:schemeClr val="bg1"/>
                </a:solidFill>
              </a:rPr>
              <a:t>Block Effect</a:t>
            </a:r>
          </a:p>
          <a:p>
            <a:pPr lvl="2"/>
            <a:r>
              <a:rPr lang="en-US" altLang="zh-TW" sz="1900" dirty="0" smtClean="0">
                <a:solidFill>
                  <a:srgbClr val="FFFF00"/>
                </a:solidFill>
              </a:rPr>
              <a:t>SMVQ</a:t>
            </a:r>
          </a:p>
          <a:p>
            <a:r>
              <a:rPr lang="en-US" altLang="zh-TW" sz="2800" b="1" dirty="0" smtClean="0">
                <a:solidFill>
                  <a:schemeClr val="bg1"/>
                </a:solidFill>
              </a:rPr>
              <a:t>Derailment</a:t>
            </a:r>
          </a:p>
          <a:p>
            <a:pPr lvl="2"/>
            <a:r>
              <a:rPr lang="en-US" altLang="zh-TW" sz="1900" dirty="0" smtClean="0">
                <a:solidFill>
                  <a:srgbClr val="FFFF00"/>
                </a:solidFill>
              </a:rPr>
              <a:t>CSMVQ</a:t>
            </a:r>
            <a:endParaRPr lang="en-US" altLang="zh-TW" sz="1900" dirty="0" smtClean="0">
              <a:solidFill>
                <a:srgbClr val="FFFF00"/>
              </a:solidFill>
            </a:endParaRPr>
          </a:p>
          <a:p>
            <a:r>
              <a:rPr lang="en-US" altLang="zh-TW" sz="2800" b="1" dirty="0" smtClean="0">
                <a:solidFill>
                  <a:schemeClr val="bg1"/>
                </a:solidFill>
              </a:rPr>
              <a:t>Time Complexity</a:t>
            </a:r>
          </a:p>
          <a:p>
            <a:pPr lvl="2"/>
            <a:r>
              <a:rPr lang="en-US" altLang="zh-TW" sz="1900" dirty="0" smtClean="0">
                <a:solidFill>
                  <a:srgbClr val="FFFF00"/>
                </a:solidFill>
              </a:rPr>
              <a:t>CVQ</a:t>
            </a:r>
            <a:endParaRPr lang="en-US" altLang="zh-TW" sz="1900" dirty="0" smtClean="0"/>
          </a:p>
          <a:p>
            <a:pPr lvl="2"/>
            <a:r>
              <a:rPr lang="en-US" altLang="zh-TW" sz="1900" dirty="0" smtClean="0">
                <a:solidFill>
                  <a:srgbClr val="FFFF00"/>
                </a:solidFill>
              </a:rPr>
              <a:t>TSVQ</a:t>
            </a:r>
          </a:p>
          <a:p>
            <a:pPr lvl="2"/>
            <a:r>
              <a:rPr lang="en-US" altLang="zh-TW" sz="1900" dirty="0" smtClean="0">
                <a:solidFill>
                  <a:srgbClr val="FFFF00"/>
                </a:solidFill>
              </a:rPr>
              <a:t>PCA</a:t>
            </a:r>
            <a:endParaRPr lang="en-US" altLang="zh-TW" sz="19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Vector Quantization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107950" y="1720850"/>
            <a:ext cx="95043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3200" kern="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Group 130"/>
          <p:cNvGraphicFramePr>
            <a:graphicFrameLocks noGrp="1"/>
          </p:cNvGraphicFramePr>
          <p:nvPr/>
        </p:nvGraphicFramePr>
        <p:xfrm>
          <a:off x="500063" y="2583904"/>
          <a:ext cx="2711450" cy="2668588"/>
        </p:xfrm>
        <a:graphic>
          <a:graphicData uri="http://schemas.openxmlformats.org/drawingml/2006/table">
            <a:tbl>
              <a:tblPr/>
              <a:tblGrid>
                <a:gridCol w="542925"/>
                <a:gridCol w="539750"/>
                <a:gridCol w="542925"/>
                <a:gridCol w="542925"/>
                <a:gridCol w="5429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571540" y="4260304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7" name="Text Box 61"/>
          <p:cNvSpPr txBox="1">
            <a:spLocks noChangeArrowheads="1"/>
          </p:cNvSpPr>
          <p:nvPr/>
        </p:nvSpPr>
        <p:spPr bwMode="auto">
          <a:xfrm>
            <a:off x="1241465" y="4260304"/>
            <a:ext cx="55399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8" name="Text Box 62"/>
          <p:cNvSpPr txBox="1">
            <a:spLocks noChangeArrowheads="1"/>
          </p:cNvSpPr>
          <p:nvPr/>
        </p:nvSpPr>
        <p:spPr bwMode="auto">
          <a:xfrm>
            <a:off x="2144713" y="2583904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2144713" y="3345904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0" name="Rectangle 64"/>
          <p:cNvSpPr>
            <a:spLocks noChangeArrowheads="1"/>
          </p:cNvSpPr>
          <p:nvPr/>
        </p:nvSpPr>
        <p:spPr bwMode="auto">
          <a:xfrm rot="2668076">
            <a:off x="2144713" y="4107904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1" name="Line 65"/>
          <p:cNvSpPr>
            <a:spLocks noChangeShapeType="1"/>
          </p:cNvSpPr>
          <p:nvPr/>
        </p:nvSpPr>
        <p:spPr bwMode="auto">
          <a:xfrm>
            <a:off x="500063" y="285377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Line 66"/>
          <p:cNvSpPr>
            <a:spLocks noChangeShapeType="1"/>
          </p:cNvSpPr>
          <p:nvPr/>
        </p:nvSpPr>
        <p:spPr bwMode="auto">
          <a:xfrm>
            <a:off x="500063" y="270666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3" name="Line 67"/>
          <p:cNvSpPr>
            <a:spLocks noChangeShapeType="1"/>
          </p:cNvSpPr>
          <p:nvPr/>
        </p:nvSpPr>
        <p:spPr bwMode="auto">
          <a:xfrm>
            <a:off x="500063" y="299469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4" name="Line 68"/>
          <p:cNvSpPr>
            <a:spLocks noChangeShapeType="1"/>
          </p:cNvSpPr>
          <p:nvPr/>
        </p:nvSpPr>
        <p:spPr bwMode="auto">
          <a:xfrm>
            <a:off x="769938" y="258390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>
            <a:off x="630000" y="25897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6" name="Line 70"/>
          <p:cNvSpPr>
            <a:spLocks noChangeShapeType="1"/>
          </p:cNvSpPr>
          <p:nvPr/>
        </p:nvSpPr>
        <p:spPr bwMode="auto">
          <a:xfrm>
            <a:off x="915988" y="258390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7" name="Text Box 71"/>
          <p:cNvSpPr txBox="1">
            <a:spLocks noChangeArrowheads="1"/>
          </p:cNvSpPr>
          <p:nvPr/>
        </p:nvSpPr>
        <p:spPr bwMode="auto">
          <a:xfrm>
            <a:off x="692126" y="2677045"/>
            <a:ext cx="49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i="1" dirty="0">
                <a:solidFill>
                  <a:schemeClr val="bg1"/>
                </a:solidFill>
                <a:latin typeface="Times New Roman" pitchFamily="18" charset="0"/>
              </a:rPr>
              <a:t>w</a:t>
            </a:r>
          </a:p>
        </p:txBody>
      </p: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3624263" y="2583904"/>
            <a:ext cx="2514600" cy="3581400"/>
            <a:chOff x="2160" y="576"/>
            <a:chExt cx="1584" cy="2256"/>
          </a:xfrm>
        </p:grpSpPr>
        <p:sp>
          <p:nvSpPr>
            <p:cNvPr id="19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0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 dirty="0">
                <a:solidFill>
                  <a:schemeClr val="accent6">
                    <a:lumMod val="2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21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1" name="Arc 86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2" name="Arc 87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>
                  <a:solidFill>
                    <a:schemeClr val="bg1"/>
                  </a:solidFill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34" name="Text Box 89"/>
            <p:cNvSpPr txBox="1">
              <a:spLocks noChangeArrowheads="1"/>
            </p:cNvSpPr>
            <p:nvPr/>
          </p:nvSpPr>
          <p:spPr bwMode="auto">
            <a:xfrm>
              <a:off x="2529" y="2496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>
                  <a:solidFill>
                    <a:schemeClr val="bg1"/>
                  </a:solidFill>
                  <a:latin typeface="Times New Roman" pitchFamily="18" charset="0"/>
                </a:rPr>
                <a:t>k = w </a:t>
              </a:r>
              <a:r>
                <a:rPr kumimoji="0" lang="en-US" altLang="zh-TW" sz="2400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  <a:r>
                <a:rPr kumimoji="0" lang="en-US" altLang="zh-TW" sz="2400" i="1">
                  <a:solidFill>
                    <a:schemeClr val="bg1"/>
                  </a:solidFill>
                  <a:latin typeface="Times New Roman" pitchFamily="18" charset="0"/>
                </a:rPr>
                <a:t> h</a:t>
              </a:r>
            </a:p>
          </p:txBody>
        </p:sp>
      </p:grpSp>
      <p:grpSp>
        <p:nvGrpSpPr>
          <p:cNvPr id="35" name="Group 90"/>
          <p:cNvGrpSpPr>
            <a:grpSpLocks/>
          </p:cNvGrpSpPr>
          <p:nvPr/>
        </p:nvGrpSpPr>
        <p:grpSpPr bwMode="auto">
          <a:xfrm>
            <a:off x="6824663" y="3117304"/>
            <a:ext cx="1905000" cy="1905000"/>
            <a:chOff x="4032" y="528"/>
            <a:chExt cx="1584" cy="1584"/>
          </a:xfrm>
        </p:grpSpPr>
        <p:sp>
          <p:nvSpPr>
            <p:cNvPr id="36" name="Rectangle 91"/>
            <p:cNvSpPr>
              <a:spLocks noChangeArrowheads="1"/>
            </p:cNvSpPr>
            <p:nvPr/>
          </p:nvSpPr>
          <p:spPr bwMode="auto">
            <a:xfrm>
              <a:off x="4032" y="528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37" name="Line 92"/>
            <p:cNvSpPr>
              <a:spLocks noChangeShapeType="1"/>
            </p:cNvSpPr>
            <p:nvPr/>
          </p:nvSpPr>
          <p:spPr bwMode="auto">
            <a:xfrm>
              <a:off x="4032" y="67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93"/>
            <p:cNvSpPr>
              <a:spLocks noChangeShapeType="1"/>
            </p:cNvSpPr>
            <p:nvPr/>
          </p:nvSpPr>
          <p:spPr bwMode="auto">
            <a:xfrm>
              <a:off x="4032" y="81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Line 94"/>
            <p:cNvSpPr>
              <a:spLocks noChangeShapeType="1"/>
            </p:cNvSpPr>
            <p:nvPr/>
          </p:nvSpPr>
          <p:spPr bwMode="auto">
            <a:xfrm>
              <a:off x="4032" y="96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Line 95"/>
            <p:cNvSpPr>
              <a:spLocks noChangeShapeType="1"/>
            </p:cNvSpPr>
            <p:nvPr/>
          </p:nvSpPr>
          <p:spPr bwMode="auto">
            <a:xfrm>
              <a:off x="4032" y="110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Line 96"/>
            <p:cNvSpPr>
              <a:spLocks noChangeShapeType="1"/>
            </p:cNvSpPr>
            <p:nvPr/>
          </p:nvSpPr>
          <p:spPr bwMode="auto">
            <a:xfrm>
              <a:off x="4032" y="124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Line 97"/>
            <p:cNvSpPr>
              <a:spLocks noChangeShapeType="1"/>
            </p:cNvSpPr>
            <p:nvPr/>
          </p:nvSpPr>
          <p:spPr bwMode="auto">
            <a:xfrm>
              <a:off x="4032" y="139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98"/>
            <p:cNvSpPr>
              <a:spLocks noChangeShapeType="1"/>
            </p:cNvSpPr>
            <p:nvPr/>
          </p:nvSpPr>
          <p:spPr bwMode="auto">
            <a:xfrm>
              <a:off x="4032" y="153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Line 99"/>
            <p:cNvSpPr>
              <a:spLocks noChangeShapeType="1"/>
            </p:cNvSpPr>
            <p:nvPr/>
          </p:nvSpPr>
          <p:spPr bwMode="auto">
            <a:xfrm>
              <a:off x="4032" y="168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Line 100"/>
            <p:cNvSpPr>
              <a:spLocks noChangeShapeType="1"/>
            </p:cNvSpPr>
            <p:nvPr/>
          </p:nvSpPr>
          <p:spPr bwMode="auto">
            <a:xfrm>
              <a:off x="4032" y="182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Line 101"/>
            <p:cNvSpPr>
              <a:spLocks noChangeShapeType="1"/>
            </p:cNvSpPr>
            <p:nvPr/>
          </p:nvSpPr>
          <p:spPr bwMode="auto">
            <a:xfrm>
              <a:off x="4032" y="196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Line 102"/>
            <p:cNvSpPr>
              <a:spLocks noChangeShapeType="1"/>
            </p:cNvSpPr>
            <p:nvPr/>
          </p:nvSpPr>
          <p:spPr bwMode="auto">
            <a:xfrm>
              <a:off x="4165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103"/>
            <p:cNvSpPr>
              <a:spLocks noChangeShapeType="1"/>
            </p:cNvSpPr>
            <p:nvPr/>
          </p:nvSpPr>
          <p:spPr bwMode="auto">
            <a:xfrm>
              <a:off x="4320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104"/>
            <p:cNvSpPr>
              <a:spLocks noChangeShapeType="1"/>
            </p:cNvSpPr>
            <p:nvPr/>
          </p:nvSpPr>
          <p:spPr bwMode="auto">
            <a:xfrm>
              <a:off x="4464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105"/>
            <p:cNvSpPr>
              <a:spLocks noChangeShapeType="1"/>
            </p:cNvSpPr>
            <p:nvPr/>
          </p:nvSpPr>
          <p:spPr bwMode="auto">
            <a:xfrm>
              <a:off x="4608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106"/>
            <p:cNvSpPr>
              <a:spLocks noChangeShapeType="1"/>
            </p:cNvSpPr>
            <p:nvPr/>
          </p:nvSpPr>
          <p:spPr bwMode="auto">
            <a:xfrm>
              <a:off x="4752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107"/>
            <p:cNvSpPr>
              <a:spLocks noChangeShapeType="1"/>
            </p:cNvSpPr>
            <p:nvPr/>
          </p:nvSpPr>
          <p:spPr bwMode="auto">
            <a:xfrm>
              <a:off x="4896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108"/>
            <p:cNvSpPr>
              <a:spLocks noChangeShapeType="1"/>
            </p:cNvSpPr>
            <p:nvPr/>
          </p:nvSpPr>
          <p:spPr bwMode="auto">
            <a:xfrm>
              <a:off x="5040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Line 109"/>
            <p:cNvSpPr>
              <a:spLocks noChangeShapeType="1"/>
            </p:cNvSpPr>
            <p:nvPr/>
          </p:nvSpPr>
          <p:spPr bwMode="auto">
            <a:xfrm>
              <a:off x="5184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110"/>
            <p:cNvSpPr>
              <a:spLocks noChangeShapeType="1"/>
            </p:cNvSpPr>
            <p:nvPr/>
          </p:nvSpPr>
          <p:spPr bwMode="auto">
            <a:xfrm>
              <a:off x="5328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Line 111"/>
            <p:cNvSpPr>
              <a:spLocks noChangeShapeType="1"/>
            </p:cNvSpPr>
            <p:nvPr/>
          </p:nvSpPr>
          <p:spPr bwMode="auto">
            <a:xfrm>
              <a:off x="5483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57" name="Line 112"/>
          <p:cNvSpPr>
            <a:spLocks noChangeShapeType="1"/>
          </p:cNvSpPr>
          <p:nvPr/>
        </p:nvSpPr>
        <p:spPr bwMode="auto">
          <a:xfrm>
            <a:off x="1043608" y="2812504"/>
            <a:ext cx="2376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8" name="Line 113"/>
          <p:cNvSpPr>
            <a:spLocks noChangeShapeType="1"/>
          </p:cNvSpPr>
          <p:nvPr/>
        </p:nvSpPr>
        <p:spPr bwMode="auto">
          <a:xfrm>
            <a:off x="3419872" y="2812504"/>
            <a:ext cx="0" cy="1066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59" name="Line 114"/>
          <p:cNvSpPr>
            <a:spLocks noChangeShapeType="1"/>
          </p:cNvSpPr>
          <p:nvPr/>
        </p:nvSpPr>
        <p:spPr bwMode="auto">
          <a:xfrm>
            <a:off x="3395663" y="3879304"/>
            <a:ext cx="685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0" name="Line 115"/>
          <p:cNvSpPr>
            <a:spLocks noChangeShapeType="1"/>
          </p:cNvSpPr>
          <p:nvPr/>
        </p:nvSpPr>
        <p:spPr bwMode="auto">
          <a:xfrm>
            <a:off x="3700463" y="314111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61" name="Line 116"/>
          <p:cNvSpPr>
            <a:spLocks noChangeShapeType="1"/>
          </p:cNvSpPr>
          <p:nvPr/>
        </p:nvSpPr>
        <p:spPr bwMode="auto">
          <a:xfrm>
            <a:off x="3887788" y="314111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62" name="Text Box 117"/>
          <p:cNvSpPr txBox="1">
            <a:spLocks noChangeArrowheads="1"/>
          </p:cNvSpPr>
          <p:nvPr/>
        </p:nvSpPr>
        <p:spPr bwMode="auto">
          <a:xfrm>
            <a:off x="3624263" y="3269704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chemeClr val="bg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3" name="Line 118"/>
          <p:cNvSpPr>
            <a:spLocks noChangeShapeType="1"/>
          </p:cNvSpPr>
          <p:nvPr/>
        </p:nvSpPr>
        <p:spPr bwMode="auto">
          <a:xfrm>
            <a:off x="5757863" y="3879304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4" name="Line 119"/>
          <p:cNvSpPr>
            <a:spLocks noChangeShapeType="1"/>
          </p:cNvSpPr>
          <p:nvPr/>
        </p:nvSpPr>
        <p:spPr bwMode="auto">
          <a:xfrm flipV="1">
            <a:off x="6443663" y="3193504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5" name="Line 120"/>
          <p:cNvSpPr>
            <a:spLocks noChangeShapeType="1"/>
          </p:cNvSpPr>
          <p:nvPr/>
        </p:nvSpPr>
        <p:spPr bwMode="auto">
          <a:xfrm>
            <a:off x="6443663" y="3193504"/>
            <a:ext cx="3810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66" name="Rectangle 121"/>
          <p:cNvSpPr>
            <a:spLocks noChangeArrowheads="1"/>
          </p:cNvSpPr>
          <p:nvPr/>
        </p:nvSpPr>
        <p:spPr bwMode="auto">
          <a:xfrm>
            <a:off x="6824663" y="3130004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67" name="Text Box 122"/>
          <p:cNvSpPr txBox="1">
            <a:spLocks noChangeArrowheads="1"/>
          </p:cNvSpPr>
          <p:nvPr/>
        </p:nvSpPr>
        <p:spPr bwMode="auto">
          <a:xfrm>
            <a:off x="6443663" y="2736304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solidFill>
                  <a:srgbClr val="00206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8" name="Text Box 123"/>
          <p:cNvSpPr txBox="1">
            <a:spLocks noChangeArrowheads="1"/>
          </p:cNvSpPr>
          <p:nvPr/>
        </p:nvSpPr>
        <p:spPr bwMode="auto">
          <a:xfrm>
            <a:off x="755576" y="5442966"/>
            <a:ext cx="219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Original Image</a:t>
            </a:r>
            <a:endParaRPr kumimoji="0" lang="zh-TW" altLang="en-US" sz="24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69" name="Text Box 124"/>
          <p:cNvSpPr txBox="1">
            <a:spLocks noChangeArrowheads="1"/>
          </p:cNvSpPr>
          <p:nvPr/>
        </p:nvSpPr>
        <p:spPr bwMode="auto">
          <a:xfrm>
            <a:off x="4283968" y="2772668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0" name="Text Box 125"/>
          <p:cNvSpPr txBox="1">
            <a:spLocks noChangeArrowheads="1"/>
          </p:cNvSpPr>
          <p:nvPr/>
        </p:nvSpPr>
        <p:spPr bwMode="auto">
          <a:xfrm>
            <a:off x="4283968" y="2164854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1" name="Text Box 127"/>
          <p:cNvSpPr txBox="1">
            <a:spLocks noChangeArrowheads="1"/>
          </p:cNvSpPr>
          <p:nvPr/>
        </p:nvSpPr>
        <p:spPr bwMode="auto">
          <a:xfrm>
            <a:off x="7020272" y="5154934"/>
            <a:ext cx="1585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華康儷中黑" pitchFamily="1" charset="-120"/>
                <a:ea typeface="華康儷中黑" pitchFamily="1" charset="-120"/>
              </a:rPr>
              <a:t>Index Table</a:t>
            </a:r>
            <a:endParaRPr kumimoji="0" lang="zh-TW" altLang="en-US" sz="2000" b="1" dirty="0">
              <a:solidFill>
                <a:srgbClr val="002060"/>
              </a:solidFill>
              <a:latin typeface="華康儷中黑" pitchFamily="1" charset="-120"/>
              <a:ea typeface="華康儷中黑" pitchFamily="1" charset="-120"/>
            </a:endParaRPr>
          </a:p>
        </p:txBody>
      </p:sp>
      <p:sp>
        <p:nvSpPr>
          <p:cNvPr id="72" name="Text Box 128"/>
          <p:cNvSpPr txBox="1">
            <a:spLocks noChangeArrowheads="1"/>
          </p:cNvSpPr>
          <p:nvPr/>
        </p:nvSpPr>
        <p:spPr bwMode="auto">
          <a:xfrm>
            <a:off x="899592" y="2226350"/>
            <a:ext cx="27302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華康儷中黑" pitchFamily="1" charset="-120"/>
              </a:rPr>
              <a:t>Find the closest </a:t>
            </a:r>
            <a:r>
              <a:rPr kumimoji="0" lang="en-US" altLang="zh-TW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73" name="Text Box 129"/>
          <p:cNvSpPr txBox="1">
            <a:spLocks noChangeArrowheads="1"/>
          </p:cNvSpPr>
          <p:nvPr/>
        </p:nvSpPr>
        <p:spPr bwMode="auto">
          <a:xfrm>
            <a:off x="323850" y="1536973"/>
            <a:ext cx="165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800" b="1" u="sng" dirty="0">
                <a:solidFill>
                  <a:srgbClr val="FFFF00"/>
                </a:solidFill>
                <a:latin typeface="Corbel" pitchFamily="34" charset="0"/>
              </a:rPr>
              <a:t>Encoder</a:t>
            </a:r>
            <a:endParaRPr kumimoji="0" lang="en-US" altLang="zh-TW" sz="2000" b="1" u="sng" dirty="0">
              <a:solidFill>
                <a:srgbClr val="FFFF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>Vector Quantization</a:t>
            </a:r>
            <a:endParaRPr lang="zh-TW" alt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3203848" y="3717032"/>
            <a:ext cx="2514600" cy="2880320"/>
            <a:chOff x="2160" y="576"/>
            <a:chExt cx="1584" cy="1950"/>
          </a:xfrm>
        </p:grpSpPr>
        <p:sp>
          <p:nvSpPr>
            <p:cNvPr id="14" name="Rectangle 74"/>
            <p:cNvSpPr>
              <a:spLocks noChangeArrowheads="1"/>
            </p:cNvSpPr>
            <p:nvPr/>
          </p:nvSpPr>
          <p:spPr bwMode="auto">
            <a:xfrm>
              <a:off x="2160" y="576"/>
              <a:ext cx="1584" cy="1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5" name="Rectangle 75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6" name="Line 76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Line 77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Line 78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Line 79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Line 80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Line 81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Line 82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Line 83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Line 84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Line 85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Text Box 88"/>
            <p:cNvSpPr txBox="1">
              <a:spLocks noChangeArrowheads="1"/>
            </p:cNvSpPr>
            <p:nvPr/>
          </p:nvSpPr>
          <p:spPr bwMode="auto">
            <a:xfrm>
              <a:off x="2855" y="1067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kumimoji="0" lang="en-US" altLang="zh-TW" sz="2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Line 115"/>
          <p:cNvSpPr>
            <a:spLocks noChangeShapeType="1"/>
          </p:cNvSpPr>
          <p:nvPr/>
        </p:nvSpPr>
        <p:spPr bwMode="auto">
          <a:xfrm>
            <a:off x="3280048" y="4221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1" name="Line 116"/>
          <p:cNvSpPr>
            <a:spLocks noChangeShapeType="1"/>
          </p:cNvSpPr>
          <p:nvPr/>
        </p:nvSpPr>
        <p:spPr bwMode="auto">
          <a:xfrm>
            <a:off x="3467373" y="42210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2" name="Text Box 117"/>
          <p:cNvSpPr txBox="1">
            <a:spLocks noChangeArrowheads="1"/>
          </p:cNvSpPr>
          <p:nvPr/>
        </p:nvSpPr>
        <p:spPr bwMode="auto">
          <a:xfrm>
            <a:off x="3203848" y="4349676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 dirty="0" err="1">
                <a:solidFill>
                  <a:schemeClr val="bg1"/>
                </a:solidFill>
                <a:latin typeface="Times New Roman" pitchFamily="18" charset="0"/>
              </a:rPr>
              <a:t>i</a:t>
            </a:r>
            <a:endParaRPr kumimoji="0" lang="en-US" altLang="zh-TW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" name="Text Box 124"/>
          <p:cNvSpPr txBox="1">
            <a:spLocks noChangeArrowheads="1"/>
          </p:cNvSpPr>
          <p:nvPr/>
        </p:nvSpPr>
        <p:spPr bwMode="auto">
          <a:xfrm>
            <a:off x="3851920" y="3852788"/>
            <a:ext cx="1146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4" name="Text Box 125"/>
          <p:cNvSpPr txBox="1">
            <a:spLocks noChangeArrowheads="1"/>
          </p:cNvSpPr>
          <p:nvPr/>
        </p:nvSpPr>
        <p:spPr bwMode="auto">
          <a:xfrm>
            <a:off x="3635896" y="3255367"/>
            <a:ext cx="1572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400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400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5" name="Line 191"/>
          <p:cNvSpPr>
            <a:spLocks noChangeShapeType="1"/>
          </p:cNvSpPr>
          <p:nvPr/>
        </p:nvSpPr>
        <p:spPr bwMode="auto">
          <a:xfrm>
            <a:off x="2411760" y="2564904"/>
            <a:ext cx="4392488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6" name="Line 191"/>
          <p:cNvSpPr>
            <a:spLocks noChangeShapeType="1"/>
          </p:cNvSpPr>
          <p:nvPr/>
        </p:nvSpPr>
        <p:spPr bwMode="auto">
          <a:xfrm flipV="1">
            <a:off x="4355976" y="2636912"/>
            <a:ext cx="0" cy="504056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7" name="Text Box 117"/>
          <p:cNvSpPr txBox="1">
            <a:spLocks noChangeArrowheads="1"/>
          </p:cNvSpPr>
          <p:nvPr/>
        </p:nvSpPr>
        <p:spPr bwMode="auto">
          <a:xfrm>
            <a:off x="7012854" y="2348880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 dirty="0" smtClean="0">
                <a:latin typeface="Times New Roman" pitchFamily="18" charset="0"/>
              </a:rPr>
              <a:t>Output: </a:t>
            </a:r>
            <a:r>
              <a:rPr kumimoji="0" lang="en-US" altLang="zh-TW" sz="2400" i="1" dirty="0" err="1" smtClean="0">
                <a:latin typeface="Times New Roman" pitchFamily="18" charset="0"/>
              </a:rPr>
              <a:t>i</a:t>
            </a:r>
            <a:endParaRPr kumimoji="0" lang="en-US" altLang="zh-TW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Vector Quantization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107950" y="1412875"/>
            <a:ext cx="95043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3200" kern="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172"/>
          <p:cNvGrpSpPr>
            <a:grpSpLocks/>
          </p:cNvGrpSpPr>
          <p:nvPr/>
        </p:nvGrpSpPr>
        <p:grpSpPr bwMode="auto">
          <a:xfrm>
            <a:off x="2863974" y="2583904"/>
            <a:ext cx="2514600" cy="3581400"/>
            <a:chOff x="2160" y="576"/>
            <a:chExt cx="1584" cy="2256"/>
          </a:xfrm>
        </p:grpSpPr>
        <p:sp>
          <p:nvSpPr>
            <p:cNvPr id="6" name="Rectangle 173"/>
            <p:cNvSpPr>
              <a:spLocks noChangeArrowheads="1"/>
            </p:cNvSpPr>
            <p:nvPr/>
          </p:nvSpPr>
          <p:spPr bwMode="auto">
            <a:xfrm>
              <a:off x="2160" y="576"/>
              <a:ext cx="1584" cy="2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orbel" pitchFamily="34" charset="0"/>
              </a:endParaRPr>
            </a:p>
          </p:txBody>
        </p:sp>
        <p:sp>
          <p:nvSpPr>
            <p:cNvPr id="7" name="Rectangle 174"/>
            <p:cNvSpPr>
              <a:spLocks noChangeArrowheads="1"/>
            </p:cNvSpPr>
            <p:nvPr/>
          </p:nvSpPr>
          <p:spPr bwMode="auto">
            <a:xfrm>
              <a:off x="2496" y="912"/>
              <a:ext cx="912" cy="15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kumimoji="0" lang="zh-TW" altLang="en-US">
                <a:latin typeface="Corbel" pitchFamily="34" charset="0"/>
              </a:endParaRPr>
            </a:p>
          </p:txBody>
        </p:sp>
        <p:sp>
          <p:nvSpPr>
            <p:cNvPr id="8" name="Line 175"/>
            <p:cNvSpPr>
              <a:spLocks noChangeShapeType="1"/>
            </p:cNvSpPr>
            <p:nvPr/>
          </p:nvSpPr>
          <p:spPr bwMode="auto">
            <a:xfrm>
              <a:off x="2496" y="110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Line 176"/>
            <p:cNvSpPr>
              <a:spLocks noChangeShapeType="1"/>
            </p:cNvSpPr>
            <p:nvPr/>
          </p:nvSpPr>
          <p:spPr bwMode="auto">
            <a:xfrm>
              <a:off x="2496" y="14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Line 177"/>
            <p:cNvSpPr>
              <a:spLocks noChangeShapeType="1"/>
            </p:cNvSpPr>
            <p:nvPr/>
          </p:nvSpPr>
          <p:spPr bwMode="auto">
            <a:xfrm>
              <a:off x="2496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178"/>
            <p:cNvSpPr>
              <a:spLocks noChangeShapeType="1"/>
            </p:cNvSpPr>
            <p:nvPr/>
          </p:nvSpPr>
          <p:spPr bwMode="auto">
            <a:xfrm>
              <a:off x="249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79"/>
            <p:cNvSpPr>
              <a:spLocks noChangeShapeType="1"/>
            </p:cNvSpPr>
            <p:nvPr/>
          </p:nvSpPr>
          <p:spPr bwMode="auto">
            <a:xfrm>
              <a:off x="2496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180"/>
            <p:cNvSpPr>
              <a:spLocks noChangeShapeType="1"/>
            </p:cNvSpPr>
            <p:nvPr/>
          </p:nvSpPr>
          <p:spPr bwMode="auto">
            <a:xfrm>
              <a:off x="249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181"/>
            <p:cNvSpPr>
              <a:spLocks noChangeShapeType="1"/>
            </p:cNvSpPr>
            <p:nvPr/>
          </p:nvSpPr>
          <p:spPr bwMode="auto">
            <a:xfrm>
              <a:off x="2603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182"/>
            <p:cNvSpPr>
              <a:spLocks noChangeShapeType="1"/>
            </p:cNvSpPr>
            <p:nvPr/>
          </p:nvSpPr>
          <p:spPr bwMode="auto">
            <a:xfrm>
              <a:off x="2699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183"/>
            <p:cNvSpPr>
              <a:spLocks noChangeShapeType="1"/>
            </p:cNvSpPr>
            <p:nvPr/>
          </p:nvSpPr>
          <p:spPr bwMode="auto">
            <a:xfrm>
              <a:off x="331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184"/>
            <p:cNvSpPr>
              <a:spLocks noChangeShapeType="1"/>
            </p:cNvSpPr>
            <p:nvPr/>
          </p:nvSpPr>
          <p:spPr bwMode="auto">
            <a:xfrm>
              <a:off x="3216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Arc 185"/>
            <p:cNvSpPr>
              <a:spLocks/>
            </p:cNvSpPr>
            <p:nvPr/>
          </p:nvSpPr>
          <p:spPr bwMode="auto">
            <a:xfrm>
              <a:off x="3120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Arc 186"/>
            <p:cNvSpPr>
              <a:spLocks/>
            </p:cNvSpPr>
            <p:nvPr/>
          </p:nvSpPr>
          <p:spPr bwMode="auto">
            <a:xfrm flipH="1">
              <a:off x="2496" y="1200"/>
              <a:ext cx="28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Text Box 187"/>
            <p:cNvSpPr txBox="1">
              <a:spLocks noChangeArrowheads="1"/>
            </p:cNvSpPr>
            <p:nvPr/>
          </p:nvSpPr>
          <p:spPr bwMode="auto">
            <a:xfrm>
              <a:off x="2855" y="106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21" name="Text Box 188"/>
            <p:cNvSpPr txBox="1">
              <a:spLocks noChangeArrowheads="1"/>
            </p:cNvSpPr>
            <p:nvPr/>
          </p:nvSpPr>
          <p:spPr bwMode="auto">
            <a:xfrm>
              <a:off x="2529" y="2496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400" i="1" dirty="0">
                  <a:solidFill>
                    <a:schemeClr val="bg1"/>
                  </a:solidFill>
                  <a:latin typeface="Times New Roman" pitchFamily="18" charset="0"/>
                </a:rPr>
                <a:t>k = w </a:t>
              </a:r>
              <a:r>
                <a:rPr kumimoji="0" lang="en-US" altLang="zh-TW" sz="2400" dirty="0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  <a:r>
                <a:rPr kumimoji="0" lang="en-US" altLang="zh-TW" sz="2400" i="1" dirty="0">
                  <a:solidFill>
                    <a:schemeClr val="bg1"/>
                  </a:solidFill>
                  <a:latin typeface="Times New Roman" pitchFamily="18" charset="0"/>
                </a:rPr>
                <a:t> h</a:t>
              </a:r>
            </a:p>
          </p:txBody>
        </p:sp>
      </p:grpSp>
      <p:sp>
        <p:nvSpPr>
          <p:cNvPr id="22" name="Line 189"/>
          <p:cNvSpPr>
            <a:spLocks noChangeShapeType="1"/>
          </p:cNvSpPr>
          <p:nvPr/>
        </p:nvSpPr>
        <p:spPr bwMode="auto">
          <a:xfrm>
            <a:off x="395536" y="3068960"/>
            <a:ext cx="223224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3" name="Line 190"/>
          <p:cNvSpPr>
            <a:spLocks noChangeShapeType="1"/>
          </p:cNvSpPr>
          <p:nvPr/>
        </p:nvSpPr>
        <p:spPr bwMode="auto">
          <a:xfrm>
            <a:off x="2627784" y="3068960"/>
            <a:ext cx="0" cy="792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4" name="Line 191"/>
          <p:cNvSpPr>
            <a:spLocks noChangeShapeType="1"/>
          </p:cNvSpPr>
          <p:nvPr/>
        </p:nvSpPr>
        <p:spPr bwMode="auto">
          <a:xfrm>
            <a:off x="2635374" y="3879304"/>
            <a:ext cx="417512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5" name="Line 192"/>
          <p:cNvSpPr>
            <a:spLocks noChangeShapeType="1"/>
          </p:cNvSpPr>
          <p:nvPr/>
        </p:nvSpPr>
        <p:spPr bwMode="auto">
          <a:xfrm>
            <a:off x="4997574" y="3879304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6" name="Line 193"/>
          <p:cNvSpPr>
            <a:spLocks noChangeShapeType="1"/>
          </p:cNvSpPr>
          <p:nvPr/>
        </p:nvSpPr>
        <p:spPr bwMode="auto">
          <a:xfrm flipV="1">
            <a:off x="5683374" y="3193504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7" name="Line 194"/>
          <p:cNvSpPr>
            <a:spLocks noChangeShapeType="1"/>
          </p:cNvSpPr>
          <p:nvPr/>
        </p:nvSpPr>
        <p:spPr bwMode="auto">
          <a:xfrm>
            <a:off x="5683374" y="3193504"/>
            <a:ext cx="3810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8" name="Text Box 195"/>
          <p:cNvSpPr txBox="1">
            <a:spLocks noChangeArrowheads="1"/>
          </p:cNvSpPr>
          <p:nvPr/>
        </p:nvSpPr>
        <p:spPr bwMode="auto">
          <a:xfrm>
            <a:off x="3052886" y="3650704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latin typeface="Times New Roman" pitchFamily="18" charset="0"/>
              </a:rPr>
              <a:t>i</a:t>
            </a:r>
          </a:p>
        </p:txBody>
      </p:sp>
      <p:sp>
        <p:nvSpPr>
          <p:cNvPr id="29" name="Text Box 196"/>
          <p:cNvSpPr txBox="1">
            <a:spLocks noChangeArrowheads="1"/>
          </p:cNvSpPr>
          <p:nvPr/>
        </p:nvSpPr>
        <p:spPr bwMode="auto">
          <a:xfrm>
            <a:off x="3532311" y="2698204"/>
            <a:ext cx="1147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chemeClr val="bg1"/>
                </a:solidFill>
                <a:latin typeface="Times New Roman" pitchFamily="18" charset="0"/>
                <a:ea typeface="華康儷中黑" pitchFamily="1" charset="-120"/>
              </a:rPr>
              <a:t>codeword</a:t>
            </a:r>
            <a:endParaRPr kumimoji="0" lang="zh-TW" altLang="en-US" b="1" dirty="0">
              <a:solidFill>
                <a:schemeClr val="bg1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0" name="Text Box 197"/>
          <p:cNvSpPr txBox="1">
            <a:spLocks noChangeArrowheads="1"/>
          </p:cNvSpPr>
          <p:nvPr/>
        </p:nvSpPr>
        <p:spPr bwMode="auto">
          <a:xfrm>
            <a:off x="3419401" y="2140992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Codebook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1" name="Text Box 198"/>
          <p:cNvSpPr txBox="1">
            <a:spLocks noChangeArrowheads="1"/>
          </p:cNvSpPr>
          <p:nvPr/>
        </p:nvSpPr>
        <p:spPr bwMode="auto">
          <a:xfrm>
            <a:off x="827584" y="2492896"/>
            <a:ext cx="19442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000" b="1" dirty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華康儷中黑" pitchFamily="1" charset="-120"/>
              </a:rPr>
              <a:t>Look-up Table</a:t>
            </a:r>
            <a:endParaRPr kumimoji="0" lang="zh-TW" altLang="en-US" sz="20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32" name="Rectangle 199"/>
          <p:cNvSpPr>
            <a:spLocks noChangeArrowheads="1"/>
          </p:cNvSpPr>
          <p:nvPr/>
        </p:nvSpPr>
        <p:spPr bwMode="auto">
          <a:xfrm>
            <a:off x="6064374" y="3010942"/>
            <a:ext cx="536575" cy="538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kumimoji="0" lang="zh-TW" altLang="en-US">
              <a:latin typeface="Corbel" pitchFamily="34" charset="0"/>
            </a:endParaRPr>
          </a:p>
        </p:txBody>
      </p:sp>
      <p:sp>
        <p:nvSpPr>
          <p:cNvPr id="33" name="Line 200"/>
          <p:cNvSpPr>
            <a:spLocks noChangeShapeType="1"/>
          </p:cNvSpPr>
          <p:nvPr/>
        </p:nvSpPr>
        <p:spPr bwMode="auto">
          <a:xfrm>
            <a:off x="6067549" y="328557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4" name="Line 201"/>
          <p:cNvSpPr>
            <a:spLocks noChangeShapeType="1"/>
          </p:cNvSpPr>
          <p:nvPr/>
        </p:nvSpPr>
        <p:spPr bwMode="auto">
          <a:xfrm>
            <a:off x="6067549" y="313317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" name="Line 202"/>
          <p:cNvSpPr>
            <a:spLocks noChangeShapeType="1"/>
          </p:cNvSpPr>
          <p:nvPr/>
        </p:nvSpPr>
        <p:spPr bwMode="auto">
          <a:xfrm>
            <a:off x="6067549" y="340305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6" name="Line 203"/>
          <p:cNvSpPr>
            <a:spLocks noChangeShapeType="1"/>
          </p:cNvSpPr>
          <p:nvPr/>
        </p:nvSpPr>
        <p:spPr bwMode="auto">
          <a:xfrm>
            <a:off x="6337424" y="301570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" name="Line 204"/>
          <p:cNvSpPr>
            <a:spLocks noChangeShapeType="1"/>
          </p:cNvSpPr>
          <p:nvPr/>
        </p:nvSpPr>
        <p:spPr bwMode="auto">
          <a:xfrm>
            <a:off x="6185024" y="301570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8" name="Line 205"/>
          <p:cNvSpPr>
            <a:spLocks noChangeShapeType="1"/>
          </p:cNvSpPr>
          <p:nvPr/>
        </p:nvSpPr>
        <p:spPr bwMode="auto">
          <a:xfrm>
            <a:off x="6483474" y="301570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9" name="Text Box 206"/>
          <p:cNvSpPr txBox="1">
            <a:spLocks noChangeArrowheads="1"/>
          </p:cNvSpPr>
          <p:nvPr/>
        </p:nvSpPr>
        <p:spPr bwMode="auto">
          <a:xfrm>
            <a:off x="5800849" y="3726904"/>
            <a:ext cx="165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Similar block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40" name="Line 207"/>
          <p:cNvSpPr>
            <a:spLocks noChangeShapeType="1"/>
          </p:cNvSpPr>
          <p:nvPr/>
        </p:nvSpPr>
        <p:spPr bwMode="auto">
          <a:xfrm>
            <a:off x="6845200" y="3285579"/>
            <a:ext cx="533400" cy="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41" name="Text Box 208"/>
          <p:cNvSpPr txBox="1">
            <a:spLocks noChangeArrowheads="1"/>
          </p:cNvSpPr>
          <p:nvPr/>
        </p:nvSpPr>
        <p:spPr bwMode="auto">
          <a:xfrm>
            <a:off x="7232228" y="2864991"/>
            <a:ext cx="180426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2000" b="1" dirty="0">
                <a:solidFill>
                  <a:srgbClr val="002060"/>
                </a:solidFill>
                <a:latin typeface="Times New Roman" pitchFamily="18" charset="0"/>
                <a:ea typeface="華康儷中黑" pitchFamily="1" charset="-120"/>
              </a:rPr>
              <a:t>Reconstructed Image</a:t>
            </a:r>
            <a:endParaRPr kumimoji="0" lang="zh-TW" altLang="en-US" sz="2000" b="1" dirty="0">
              <a:solidFill>
                <a:srgbClr val="002060"/>
              </a:solidFill>
              <a:latin typeface="Times New Roman" pitchFamily="18" charset="0"/>
              <a:ea typeface="華康儷中黑" pitchFamily="1" charset="-120"/>
            </a:endParaRPr>
          </a:p>
        </p:txBody>
      </p:sp>
      <p:sp>
        <p:nvSpPr>
          <p:cNvPr id="42" name="Text Box 209"/>
          <p:cNvSpPr txBox="1">
            <a:spLocks noChangeArrowheads="1"/>
          </p:cNvSpPr>
          <p:nvPr/>
        </p:nvSpPr>
        <p:spPr bwMode="auto">
          <a:xfrm>
            <a:off x="6143749" y="255850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latin typeface="Times New Roman" pitchFamily="18" charset="0"/>
              </a:rPr>
              <a:t>w</a:t>
            </a:r>
          </a:p>
        </p:txBody>
      </p:sp>
      <p:sp>
        <p:nvSpPr>
          <p:cNvPr id="43" name="Text Box 210"/>
          <p:cNvSpPr txBox="1">
            <a:spLocks noChangeArrowheads="1"/>
          </p:cNvSpPr>
          <p:nvPr/>
        </p:nvSpPr>
        <p:spPr bwMode="auto">
          <a:xfrm>
            <a:off x="6531099" y="301094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i="1">
                <a:latin typeface="Times New Roman" pitchFamily="18" charset="0"/>
              </a:rPr>
              <a:t>h</a:t>
            </a:r>
          </a:p>
        </p:txBody>
      </p:sp>
      <p:sp>
        <p:nvSpPr>
          <p:cNvPr id="44" name="Text Box 211"/>
          <p:cNvSpPr txBox="1">
            <a:spLocks noChangeArrowheads="1"/>
          </p:cNvSpPr>
          <p:nvPr/>
        </p:nvSpPr>
        <p:spPr bwMode="auto">
          <a:xfrm>
            <a:off x="355600" y="1556792"/>
            <a:ext cx="1447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b="1" u="sng" dirty="0" smtClean="0">
                <a:solidFill>
                  <a:srgbClr val="FFFF00"/>
                </a:solidFill>
                <a:latin typeface="華康儷中黑" pitchFamily="1" charset="-120"/>
                <a:ea typeface="華康儷中黑" pitchFamily="1" charset="-120"/>
              </a:rPr>
              <a:t>Decoder</a:t>
            </a:r>
            <a:endParaRPr kumimoji="0" lang="en-US" altLang="zh-TW" sz="2400" b="1" u="sng" dirty="0">
              <a:solidFill>
                <a:srgbClr val="7030A0"/>
              </a:solidFill>
              <a:latin typeface="華康儷中黑" pitchFamily="1" charset="-120"/>
              <a:ea typeface="華康儷中黑" pitchFamily="1" charset="-120"/>
            </a:endParaRPr>
          </a:p>
        </p:txBody>
      </p:sp>
      <p:sp>
        <p:nvSpPr>
          <p:cNvPr id="45" name="Text Box 212"/>
          <p:cNvSpPr txBox="1">
            <a:spLocks noChangeArrowheads="1"/>
          </p:cNvSpPr>
          <p:nvPr/>
        </p:nvSpPr>
        <p:spPr bwMode="auto">
          <a:xfrm>
            <a:off x="467544" y="4941168"/>
            <a:ext cx="172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000" b="1" dirty="0">
                <a:solidFill>
                  <a:srgbClr val="002060"/>
                </a:solidFill>
                <a:latin typeface="華康儷中黑" pitchFamily="1" charset="-120"/>
                <a:ea typeface="華康儷中黑" pitchFamily="1" charset="-120"/>
              </a:rPr>
              <a:t>Index Table</a:t>
            </a:r>
            <a:endParaRPr kumimoji="0" lang="en-US" altLang="zh-TW" sz="2000" b="1" i="1" dirty="0">
              <a:solidFill>
                <a:srgbClr val="002060"/>
              </a:solidFill>
              <a:latin typeface="華康儷中黑" pitchFamily="1" charset="-120"/>
              <a:ea typeface="華康儷中黑" pitchFamily="1" charset="-120"/>
            </a:endParaRPr>
          </a:p>
        </p:txBody>
      </p:sp>
      <p:grpSp>
        <p:nvGrpSpPr>
          <p:cNvPr id="46" name="Group 90"/>
          <p:cNvGrpSpPr>
            <a:grpSpLocks/>
          </p:cNvGrpSpPr>
          <p:nvPr/>
        </p:nvGrpSpPr>
        <p:grpSpPr bwMode="auto">
          <a:xfrm>
            <a:off x="323528" y="2996952"/>
            <a:ext cx="1905000" cy="1905000"/>
            <a:chOff x="4032" y="528"/>
            <a:chExt cx="1584" cy="1584"/>
          </a:xfrm>
        </p:grpSpPr>
        <p:sp>
          <p:nvSpPr>
            <p:cNvPr id="47" name="Rectangle 91"/>
            <p:cNvSpPr>
              <a:spLocks noChangeArrowheads="1"/>
            </p:cNvSpPr>
            <p:nvPr/>
          </p:nvSpPr>
          <p:spPr bwMode="auto">
            <a:xfrm>
              <a:off x="4032" y="528"/>
              <a:ext cx="158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48" name="Line 92"/>
            <p:cNvSpPr>
              <a:spLocks noChangeShapeType="1"/>
            </p:cNvSpPr>
            <p:nvPr/>
          </p:nvSpPr>
          <p:spPr bwMode="auto">
            <a:xfrm>
              <a:off x="4032" y="67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Line 93"/>
            <p:cNvSpPr>
              <a:spLocks noChangeShapeType="1"/>
            </p:cNvSpPr>
            <p:nvPr/>
          </p:nvSpPr>
          <p:spPr bwMode="auto">
            <a:xfrm>
              <a:off x="4032" y="81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Line 94"/>
            <p:cNvSpPr>
              <a:spLocks noChangeShapeType="1"/>
            </p:cNvSpPr>
            <p:nvPr/>
          </p:nvSpPr>
          <p:spPr bwMode="auto">
            <a:xfrm>
              <a:off x="4032" y="96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1" name="Line 95"/>
            <p:cNvSpPr>
              <a:spLocks noChangeShapeType="1"/>
            </p:cNvSpPr>
            <p:nvPr/>
          </p:nvSpPr>
          <p:spPr bwMode="auto">
            <a:xfrm>
              <a:off x="4032" y="110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96"/>
            <p:cNvSpPr>
              <a:spLocks noChangeShapeType="1"/>
            </p:cNvSpPr>
            <p:nvPr/>
          </p:nvSpPr>
          <p:spPr bwMode="auto">
            <a:xfrm>
              <a:off x="4032" y="124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97"/>
            <p:cNvSpPr>
              <a:spLocks noChangeShapeType="1"/>
            </p:cNvSpPr>
            <p:nvPr/>
          </p:nvSpPr>
          <p:spPr bwMode="auto">
            <a:xfrm>
              <a:off x="4032" y="139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Line 98"/>
            <p:cNvSpPr>
              <a:spLocks noChangeShapeType="1"/>
            </p:cNvSpPr>
            <p:nvPr/>
          </p:nvSpPr>
          <p:spPr bwMode="auto">
            <a:xfrm>
              <a:off x="4032" y="153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Line 99"/>
            <p:cNvSpPr>
              <a:spLocks noChangeShapeType="1"/>
            </p:cNvSpPr>
            <p:nvPr/>
          </p:nvSpPr>
          <p:spPr bwMode="auto">
            <a:xfrm>
              <a:off x="4032" y="168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Line 100"/>
            <p:cNvSpPr>
              <a:spLocks noChangeShapeType="1"/>
            </p:cNvSpPr>
            <p:nvPr/>
          </p:nvSpPr>
          <p:spPr bwMode="auto">
            <a:xfrm>
              <a:off x="4032" y="182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7" name="Line 101"/>
            <p:cNvSpPr>
              <a:spLocks noChangeShapeType="1"/>
            </p:cNvSpPr>
            <p:nvPr/>
          </p:nvSpPr>
          <p:spPr bwMode="auto">
            <a:xfrm>
              <a:off x="4032" y="196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102"/>
            <p:cNvSpPr>
              <a:spLocks noChangeShapeType="1"/>
            </p:cNvSpPr>
            <p:nvPr/>
          </p:nvSpPr>
          <p:spPr bwMode="auto">
            <a:xfrm>
              <a:off x="4165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103"/>
            <p:cNvSpPr>
              <a:spLocks noChangeShapeType="1"/>
            </p:cNvSpPr>
            <p:nvPr/>
          </p:nvSpPr>
          <p:spPr bwMode="auto">
            <a:xfrm>
              <a:off x="4320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0" name="Line 104"/>
            <p:cNvSpPr>
              <a:spLocks noChangeShapeType="1"/>
            </p:cNvSpPr>
            <p:nvPr/>
          </p:nvSpPr>
          <p:spPr bwMode="auto">
            <a:xfrm>
              <a:off x="4464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1" name="Line 105"/>
            <p:cNvSpPr>
              <a:spLocks noChangeShapeType="1"/>
            </p:cNvSpPr>
            <p:nvPr/>
          </p:nvSpPr>
          <p:spPr bwMode="auto">
            <a:xfrm>
              <a:off x="4608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2" name="Line 106"/>
            <p:cNvSpPr>
              <a:spLocks noChangeShapeType="1"/>
            </p:cNvSpPr>
            <p:nvPr/>
          </p:nvSpPr>
          <p:spPr bwMode="auto">
            <a:xfrm>
              <a:off x="4752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3" name="Line 107"/>
            <p:cNvSpPr>
              <a:spLocks noChangeShapeType="1"/>
            </p:cNvSpPr>
            <p:nvPr/>
          </p:nvSpPr>
          <p:spPr bwMode="auto">
            <a:xfrm>
              <a:off x="4896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Line 108"/>
            <p:cNvSpPr>
              <a:spLocks noChangeShapeType="1"/>
            </p:cNvSpPr>
            <p:nvPr/>
          </p:nvSpPr>
          <p:spPr bwMode="auto">
            <a:xfrm>
              <a:off x="5040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5" name="Line 109"/>
            <p:cNvSpPr>
              <a:spLocks noChangeShapeType="1"/>
            </p:cNvSpPr>
            <p:nvPr/>
          </p:nvSpPr>
          <p:spPr bwMode="auto">
            <a:xfrm>
              <a:off x="5184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6" name="Line 110"/>
            <p:cNvSpPr>
              <a:spLocks noChangeShapeType="1"/>
            </p:cNvSpPr>
            <p:nvPr/>
          </p:nvSpPr>
          <p:spPr bwMode="auto">
            <a:xfrm>
              <a:off x="5328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Line 111"/>
            <p:cNvSpPr>
              <a:spLocks noChangeShapeType="1"/>
            </p:cNvSpPr>
            <p:nvPr/>
          </p:nvSpPr>
          <p:spPr bwMode="auto">
            <a:xfrm>
              <a:off x="5483" y="5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8" name="Rectangle 121"/>
          <p:cNvSpPr>
            <a:spLocks noChangeArrowheads="1"/>
          </p:cNvSpPr>
          <p:nvPr/>
        </p:nvSpPr>
        <p:spPr bwMode="auto">
          <a:xfrm>
            <a:off x="323528" y="3009652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solidFill>
                <a:schemeClr val="bg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</a:rPr>
              <a:t>Codebook Generation Algorithm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 LBG</a:t>
            </a:r>
          </a:p>
          <a:p>
            <a:r>
              <a:rPr lang="en-US" altLang="zh-TW" sz="4400" dirty="0" smtClean="0"/>
              <a:t> Splitting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557</TotalTime>
  <Words>710</Words>
  <Application>Microsoft Office PowerPoint</Application>
  <PresentationFormat>如螢幕大小 (4:3)</PresentationFormat>
  <Paragraphs>317</Paragraphs>
  <Slides>41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2" baseType="lpstr">
      <vt:lpstr>沉穩</vt:lpstr>
      <vt:lpstr>Intruduction to  Image Compression Techniques</vt:lpstr>
      <vt:lpstr>Introduction</vt:lpstr>
      <vt:lpstr>VQ-Based Image Coding</vt:lpstr>
      <vt:lpstr>VQ-Based Image Coding</vt:lpstr>
      <vt:lpstr>VQ-Based Image Coding</vt:lpstr>
      <vt:lpstr>Vector Quantization</vt:lpstr>
      <vt:lpstr>Vector Quantization</vt:lpstr>
      <vt:lpstr>Vector Quantization</vt:lpstr>
      <vt:lpstr>Codebook Generation Algorithm</vt:lpstr>
      <vt:lpstr>LBG Algorithm</vt:lpstr>
      <vt:lpstr>Demo for Splitting Algorithm</vt:lpstr>
      <vt:lpstr>Drawback of VQ</vt:lpstr>
      <vt:lpstr>Side Match Vector Quantization</vt:lpstr>
      <vt:lpstr>Side Match Vector Quantization</vt:lpstr>
      <vt:lpstr>Side Match Vector Quantization</vt:lpstr>
      <vt:lpstr>Drawback of SMVQ</vt:lpstr>
      <vt:lpstr>Solution to Derailment</vt:lpstr>
      <vt:lpstr>Cost</vt:lpstr>
      <vt:lpstr>Classified Side Match Vector Quantization</vt:lpstr>
      <vt:lpstr>Classified Side Match Vector Quantization</vt:lpstr>
      <vt:lpstr>Classified Side Match Vector Quantization</vt:lpstr>
      <vt:lpstr>Classified Side Match Vector Quantization</vt:lpstr>
      <vt:lpstr>Classified Side Match Vector Quantization</vt:lpstr>
      <vt:lpstr>Drawback of LBG Algorithm</vt:lpstr>
      <vt:lpstr>Drawback of LBG Algorithm</vt:lpstr>
      <vt:lpstr>Solution to Time Complexity</vt:lpstr>
      <vt:lpstr>Classified Vector Quantization</vt:lpstr>
      <vt:lpstr>Classified Vector Quantization</vt:lpstr>
      <vt:lpstr>Tree Structured Vector Quantization</vt:lpstr>
      <vt:lpstr>Principal Component Analysis</vt:lpstr>
      <vt:lpstr>Principal Component Analysis</vt:lpstr>
      <vt:lpstr>Principal Component Analysis</vt:lpstr>
      <vt:lpstr>Principal Component Analysis</vt:lpstr>
      <vt:lpstr>Principal Component Analysis</vt:lpstr>
      <vt:lpstr>Principal Component Analysis</vt:lpstr>
      <vt:lpstr>Block Truncation Coding</vt:lpstr>
      <vt:lpstr>Block Truncation Coding</vt:lpstr>
      <vt:lpstr>Wavelet-Based Image Coding</vt:lpstr>
      <vt:lpstr>Wavelet-Based Image Coding</vt:lpstr>
      <vt:lpstr>Wavelet-Based Image Coding</vt:lpstr>
      <vt:lpstr>投影片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aaa</dc:creator>
  <cp:lastModifiedBy>aaa</cp:lastModifiedBy>
  <cp:revision>68</cp:revision>
  <dcterms:created xsi:type="dcterms:W3CDTF">2011-11-22T08:34:03Z</dcterms:created>
  <dcterms:modified xsi:type="dcterms:W3CDTF">2011-11-23T06:06:39Z</dcterms:modified>
</cp:coreProperties>
</file>