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43"/>
  </p:notesMasterIdLst>
  <p:sldIdLst>
    <p:sldId id="256" r:id="rId2"/>
    <p:sldId id="262" r:id="rId3"/>
    <p:sldId id="257" r:id="rId4"/>
    <p:sldId id="258" r:id="rId5"/>
    <p:sldId id="276" r:id="rId6"/>
    <p:sldId id="263" r:id="rId7"/>
    <p:sldId id="266" r:id="rId8"/>
    <p:sldId id="264" r:id="rId9"/>
    <p:sldId id="265" r:id="rId10"/>
    <p:sldId id="267" r:id="rId11"/>
    <p:sldId id="261" r:id="rId12"/>
    <p:sldId id="269" r:id="rId13"/>
    <p:sldId id="260" r:id="rId14"/>
    <p:sldId id="268" r:id="rId15"/>
    <p:sldId id="259" r:id="rId16"/>
    <p:sldId id="277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75" r:id="rId25"/>
    <p:sldId id="273" r:id="rId26"/>
    <p:sldId id="286" r:id="rId27"/>
    <p:sldId id="271" r:id="rId28"/>
    <p:sldId id="270" r:id="rId29"/>
    <p:sldId id="272" r:id="rId30"/>
    <p:sldId id="291" r:id="rId31"/>
    <p:sldId id="292" r:id="rId32"/>
    <p:sldId id="293" r:id="rId33"/>
    <p:sldId id="288" r:id="rId34"/>
    <p:sldId id="294" r:id="rId35"/>
    <p:sldId id="289" r:id="rId36"/>
    <p:sldId id="297" r:id="rId37"/>
    <p:sldId id="290" r:id="rId38"/>
    <p:sldId id="299" r:id="rId39"/>
    <p:sldId id="298" r:id="rId40"/>
    <p:sldId id="295" r:id="rId41"/>
    <p:sldId id="296" r:id="rId4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F8787"/>
  </p:clrMru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樣式 1 - 輔色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4660"/>
  </p:normalViewPr>
  <p:slideViewPr>
    <p:cSldViewPr>
      <p:cViewPr varScale="1">
        <p:scale>
          <a:sx n="109" d="100"/>
          <a:sy n="109" d="100"/>
        </p:scale>
        <p:origin x="-19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248BA-DB2A-4A92-81BE-77A6720579A0}" type="datetimeFigureOut">
              <a:rPr lang="zh-TW" altLang="en-US" smtClean="0"/>
              <a:t>2011/11/23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2CF55-B780-4F05-9D87-57285843A5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2CF55-B780-4F05-9D87-57285843A54C}" type="slidenum">
              <a:rPr lang="zh-TW" altLang="en-US" smtClean="0"/>
              <a:t>25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2CF55-B780-4F05-9D87-57285843A54C}" type="slidenum">
              <a:rPr lang="zh-TW" altLang="en-US" smtClean="0"/>
              <a:t>30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2CF55-B780-4F05-9D87-57285843A54C}" type="slidenum">
              <a:rPr lang="zh-TW" altLang="en-US" smtClean="0"/>
              <a:t>31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2CF55-B780-4F05-9D87-57285843A54C}" type="slidenum">
              <a:rPr lang="zh-TW" altLang="en-US" smtClean="0"/>
              <a:t>32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化對角線角落矩形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3E8533C-CB1E-4CE0-A1F5-3C673859BF26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11F662A-F60C-4110-91B9-D4C0800AF32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533C-CB1E-4CE0-A1F5-3C673859BF26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F662A-F60C-4110-91B9-D4C0800AF3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533C-CB1E-4CE0-A1F5-3C673859BF26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F662A-F60C-4110-91B9-D4C0800AF3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533C-CB1E-4CE0-A1F5-3C673859BF26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F662A-F60C-4110-91B9-D4C0800AF3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3E8533C-CB1E-4CE0-A1F5-3C673859BF26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11F662A-F60C-4110-91B9-D4C0800AF32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533C-CB1E-4CE0-A1F5-3C673859BF26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11F662A-F60C-4110-91B9-D4C0800AF32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533C-CB1E-4CE0-A1F5-3C673859BF26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11F662A-F60C-4110-91B9-D4C0800AF3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533C-CB1E-4CE0-A1F5-3C673859BF26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F662A-F60C-4110-91B9-D4C0800AF32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533C-CB1E-4CE0-A1F5-3C673859BF26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1F662A-F60C-4110-91B9-D4C0800AF3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9" name="日期版面配置區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3E8533C-CB1E-4CE0-A1F5-3C673859BF26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11F662A-F60C-4110-91B9-D4C0800AF32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3E8533C-CB1E-4CE0-A1F5-3C673859BF26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11F662A-F60C-4110-91B9-D4C0800AF32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化對角線角落矩形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3E8533C-CB1E-4CE0-A1F5-3C673859BF26}" type="datetimeFigureOut">
              <a:rPr lang="zh-TW" altLang="en-US" smtClean="0"/>
              <a:pPr/>
              <a:t>2011/11/23</a:t>
            </a:fld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11F662A-F60C-4110-91B9-D4C0800AF32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679766" cy="2209800"/>
          </a:xfrm>
        </p:spPr>
        <p:txBody>
          <a:bodyPr>
            <a:normAutofit/>
          </a:bodyPr>
          <a:lstStyle/>
          <a:p>
            <a:pPr algn="ctr"/>
            <a:r>
              <a:rPr lang="en-US" altLang="zh-TW" sz="4000" b="1" dirty="0" err="1" smtClean="0">
                <a:solidFill>
                  <a:srgbClr val="FFFF00"/>
                </a:solidFill>
              </a:rPr>
              <a:t>Intruduction</a:t>
            </a:r>
            <a:r>
              <a:rPr lang="en-US" altLang="zh-TW" sz="4000" b="1" dirty="0" smtClean="0">
                <a:solidFill>
                  <a:srgbClr val="FFFF00"/>
                </a:solidFill>
              </a:rPr>
              <a:t> to </a:t>
            </a:r>
            <a:br>
              <a:rPr lang="en-US" altLang="zh-TW" sz="4000" b="1" dirty="0" smtClean="0">
                <a:solidFill>
                  <a:srgbClr val="FFFF00"/>
                </a:solidFill>
              </a:rPr>
            </a:br>
            <a:r>
              <a:rPr lang="en-US" altLang="zh-TW" sz="4000" b="1" dirty="0" smtClean="0">
                <a:solidFill>
                  <a:srgbClr val="FFFF00"/>
                </a:solidFill>
              </a:rPr>
              <a:t>Image Compression Techniques</a:t>
            </a:r>
            <a:endParaRPr lang="zh-TW" altLang="en-US" sz="4000" b="1" dirty="0">
              <a:solidFill>
                <a:srgbClr val="FFFF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1400" dirty="0" smtClean="0"/>
              <a:t>Date: 2011.11.23</a:t>
            </a:r>
          </a:p>
          <a:p>
            <a:r>
              <a:rPr lang="en-US" altLang="zh-TW" sz="1400" dirty="0" smtClean="0"/>
              <a:t>Advisor: Jian-Jung Ding</a:t>
            </a:r>
            <a:endParaRPr lang="en-US" altLang="zh-TW" sz="1400" dirty="0" smtClean="0"/>
          </a:p>
          <a:p>
            <a:r>
              <a:rPr lang="en-US" altLang="zh-TW" sz="1400" dirty="0" smtClean="0"/>
              <a:t>Reporter</a:t>
            </a:r>
            <a:r>
              <a:rPr lang="en-US" altLang="zh-TW" sz="1400" dirty="0" smtClean="0"/>
              <a:t>: Hsin-Hui Chen</a:t>
            </a:r>
            <a:endParaRPr lang="zh-TW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>
                <a:solidFill>
                  <a:srgbClr val="FFFF00"/>
                </a:solidFill>
              </a:rPr>
              <a:t>LBG Algorithm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 descr="C:\Users\aaa\Desktop\aa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844824"/>
            <a:ext cx="5582450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en-US" altLang="zh-TW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Demo for Splitting Algorithm</a:t>
            </a:r>
            <a:endParaRPr lang="zh-TW" altLang="en-US" sz="2800" dirty="0">
              <a:solidFill>
                <a:srgbClr val="FFFF00"/>
              </a:solidFill>
            </a:endParaRPr>
          </a:p>
        </p:txBody>
      </p:sp>
      <p:pic>
        <p:nvPicPr>
          <p:cNvPr id="19459" name="Picture 5" descr="圖片1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7000" y="2004219"/>
            <a:ext cx="3810000" cy="3810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800" dirty="0" smtClean="0">
                <a:solidFill>
                  <a:srgbClr val="FFFF00"/>
                </a:solidFill>
              </a:rPr>
              <a:t>Drawback of VQ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852935"/>
            <a:ext cx="8229600" cy="33195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8000" dirty="0" smtClean="0"/>
              <a:t>     Block Effect</a:t>
            </a:r>
            <a:endParaRPr lang="zh-TW" alt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400" dirty="0" smtClean="0">
                <a:solidFill>
                  <a:srgbClr val="FFFF00"/>
                </a:solidFill>
              </a:rPr>
              <a:t>Side Match Vector Quantization</a:t>
            </a:r>
            <a:endParaRPr lang="zh-TW" altLang="en-US" dirty="0"/>
          </a:p>
        </p:txBody>
      </p:sp>
      <p:graphicFrame>
        <p:nvGraphicFramePr>
          <p:cNvPr id="4" name="Group 130"/>
          <p:cNvGraphicFramePr>
            <a:graphicFrameLocks noGrp="1"/>
          </p:cNvGraphicFramePr>
          <p:nvPr/>
        </p:nvGraphicFramePr>
        <p:xfrm>
          <a:off x="1068462" y="2557835"/>
          <a:ext cx="2711450" cy="266858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42925"/>
                <a:gridCol w="539750"/>
                <a:gridCol w="542925"/>
                <a:gridCol w="542925"/>
                <a:gridCol w="542925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rgbClr val="92D050"/>
                    </a:solidFill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 Box 60"/>
          <p:cNvSpPr txBox="1">
            <a:spLocks noChangeArrowheads="1"/>
          </p:cNvSpPr>
          <p:nvPr/>
        </p:nvSpPr>
        <p:spPr bwMode="auto">
          <a:xfrm>
            <a:off x="1139939" y="4234235"/>
            <a:ext cx="55399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6" name="Text Box 61"/>
          <p:cNvSpPr txBox="1">
            <a:spLocks noChangeArrowheads="1"/>
          </p:cNvSpPr>
          <p:nvPr/>
        </p:nvSpPr>
        <p:spPr bwMode="auto">
          <a:xfrm>
            <a:off x="1809864" y="4234235"/>
            <a:ext cx="55399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7" name="Text Box 62"/>
          <p:cNvSpPr txBox="1">
            <a:spLocks noChangeArrowheads="1"/>
          </p:cNvSpPr>
          <p:nvPr/>
        </p:nvSpPr>
        <p:spPr bwMode="auto">
          <a:xfrm>
            <a:off x="2713112" y="255783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 dirty="0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2713112" y="331983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 rot="2668076">
            <a:off x="2713112" y="408183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10" name="Line 65"/>
          <p:cNvSpPr>
            <a:spLocks noChangeShapeType="1"/>
          </p:cNvSpPr>
          <p:nvPr/>
        </p:nvSpPr>
        <p:spPr bwMode="auto">
          <a:xfrm>
            <a:off x="1068462" y="282771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1" name="Line 66"/>
          <p:cNvSpPr>
            <a:spLocks noChangeShapeType="1"/>
          </p:cNvSpPr>
          <p:nvPr/>
        </p:nvSpPr>
        <p:spPr bwMode="auto">
          <a:xfrm>
            <a:off x="1068462" y="268059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2" name="Line 67"/>
          <p:cNvSpPr>
            <a:spLocks noChangeShapeType="1"/>
          </p:cNvSpPr>
          <p:nvPr/>
        </p:nvSpPr>
        <p:spPr bwMode="auto">
          <a:xfrm>
            <a:off x="1068462" y="296862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3" name="Line 68"/>
          <p:cNvSpPr>
            <a:spLocks noChangeShapeType="1"/>
          </p:cNvSpPr>
          <p:nvPr/>
        </p:nvSpPr>
        <p:spPr bwMode="auto">
          <a:xfrm>
            <a:off x="1338337" y="255783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4" name="Line 69"/>
          <p:cNvSpPr>
            <a:spLocks noChangeShapeType="1"/>
          </p:cNvSpPr>
          <p:nvPr/>
        </p:nvSpPr>
        <p:spPr bwMode="auto">
          <a:xfrm>
            <a:off x="1198399" y="2563697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5" name="Line 70"/>
          <p:cNvSpPr>
            <a:spLocks noChangeShapeType="1"/>
          </p:cNvSpPr>
          <p:nvPr/>
        </p:nvSpPr>
        <p:spPr bwMode="auto">
          <a:xfrm>
            <a:off x="1484387" y="255783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7" name="Text Box 123"/>
          <p:cNvSpPr txBox="1">
            <a:spLocks noChangeArrowheads="1"/>
          </p:cNvSpPr>
          <p:nvPr/>
        </p:nvSpPr>
        <p:spPr bwMode="auto">
          <a:xfrm>
            <a:off x="1323975" y="5416897"/>
            <a:ext cx="21923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 dirty="0">
                <a:solidFill>
                  <a:srgbClr val="002060"/>
                </a:solidFill>
                <a:latin typeface="Times New Roman" pitchFamily="18" charset="0"/>
                <a:ea typeface="華康儷中黑" pitchFamily="1" charset="-120"/>
              </a:rPr>
              <a:t>Original Image</a:t>
            </a:r>
            <a:endParaRPr kumimoji="0" lang="zh-TW" altLang="en-US" sz="2400" b="1" dirty="0">
              <a:solidFill>
                <a:srgbClr val="00206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18" name="Text Box 123"/>
          <p:cNvSpPr txBox="1">
            <a:spLocks noChangeArrowheads="1"/>
          </p:cNvSpPr>
          <p:nvPr/>
        </p:nvSpPr>
        <p:spPr bwMode="auto">
          <a:xfrm>
            <a:off x="5920877" y="2893913"/>
            <a:ext cx="167545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4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=&gt;VQ</a:t>
            </a:r>
            <a:endParaRPr lang="zh-TW" altLang="en-US" sz="4400" b="1" dirty="0">
              <a:solidFill>
                <a:srgbClr val="92D05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20" name="Text Box 123"/>
          <p:cNvSpPr txBox="1">
            <a:spLocks noChangeArrowheads="1"/>
          </p:cNvSpPr>
          <p:nvPr/>
        </p:nvSpPr>
        <p:spPr bwMode="auto">
          <a:xfrm>
            <a:off x="4427984" y="3933056"/>
            <a:ext cx="396454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4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ea typeface="華康儷中黑" pitchFamily="1" charset="-120"/>
              </a:rPr>
              <a:t>Residual blocks</a:t>
            </a:r>
            <a:endParaRPr lang="zh-TW" altLang="en-US" sz="4400" b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19" name="Text Box 123"/>
          <p:cNvSpPr txBox="1">
            <a:spLocks noChangeArrowheads="1"/>
          </p:cNvSpPr>
          <p:nvPr/>
        </p:nvSpPr>
        <p:spPr bwMode="auto">
          <a:xfrm>
            <a:off x="4613195" y="2348880"/>
            <a:ext cx="29915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4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Seed blocks</a:t>
            </a:r>
            <a:endParaRPr lang="zh-TW" altLang="en-US" sz="4400" b="1" dirty="0">
              <a:solidFill>
                <a:srgbClr val="92D05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21" name="Text Box 123"/>
          <p:cNvSpPr txBox="1">
            <a:spLocks noChangeArrowheads="1"/>
          </p:cNvSpPr>
          <p:nvPr/>
        </p:nvSpPr>
        <p:spPr bwMode="auto">
          <a:xfrm>
            <a:off x="5794572" y="4531767"/>
            <a:ext cx="252184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4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ea typeface="華康儷中黑" pitchFamily="1" charset="-120"/>
              </a:rPr>
              <a:t>=&gt;SMVQ</a:t>
            </a:r>
            <a:endParaRPr lang="zh-TW" altLang="en-US" sz="4400" b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ea typeface="華康儷中黑" pitchFamily="1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allAtOnce"/>
      <p:bldP spid="21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75"/>
          <p:cNvSpPr>
            <a:spLocks noChangeArrowheads="1"/>
          </p:cNvSpPr>
          <p:nvPr/>
        </p:nvSpPr>
        <p:spPr bwMode="auto">
          <a:xfrm>
            <a:off x="2339752" y="4365104"/>
            <a:ext cx="1872208" cy="144016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kumimoji="0" lang="zh-TW" altLang="en-US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4800" dirty="0" smtClean="0">
                <a:solidFill>
                  <a:srgbClr val="FFFF00"/>
                </a:solidFill>
              </a:rPr>
              <a:t>Side Match Vector Quantization</a:t>
            </a:r>
            <a:endParaRPr lang="zh-TW" altLang="en-US" dirty="0"/>
          </a:p>
        </p:txBody>
      </p:sp>
      <p:pic>
        <p:nvPicPr>
          <p:cNvPr id="4" name="Picture 5" descr="C:\Users\aaa\Desktop\aa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708920"/>
            <a:ext cx="1440160" cy="1110691"/>
          </a:xfrm>
          <a:prstGeom prst="rect">
            <a:avLst/>
          </a:prstGeom>
          <a:noFill/>
        </p:spPr>
      </p:pic>
      <p:grpSp>
        <p:nvGrpSpPr>
          <p:cNvPr id="22" name="Group 73"/>
          <p:cNvGrpSpPr>
            <a:grpSpLocks/>
          </p:cNvGrpSpPr>
          <p:nvPr/>
        </p:nvGrpSpPr>
        <p:grpSpPr bwMode="auto">
          <a:xfrm>
            <a:off x="5148064" y="2708920"/>
            <a:ext cx="3168352" cy="3240360"/>
            <a:chOff x="2160" y="576"/>
            <a:chExt cx="1584" cy="1950"/>
          </a:xfrm>
        </p:grpSpPr>
        <p:sp>
          <p:nvSpPr>
            <p:cNvPr id="23" name="Rectangle 74"/>
            <p:cNvSpPr>
              <a:spLocks noChangeArrowheads="1"/>
            </p:cNvSpPr>
            <p:nvPr/>
          </p:nvSpPr>
          <p:spPr bwMode="auto">
            <a:xfrm>
              <a:off x="2160" y="576"/>
              <a:ext cx="1584" cy="19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24" name="Rectangle 75"/>
            <p:cNvSpPr>
              <a:spLocks noChangeArrowheads="1"/>
            </p:cNvSpPr>
            <p:nvPr/>
          </p:nvSpPr>
          <p:spPr bwMode="auto">
            <a:xfrm>
              <a:off x="2496" y="871"/>
              <a:ext cx="912" cy="161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25" name="Line 76"/>
            <p:cNvSpPr>
              <a:spLocks noChangeShapeType="1"/>
            </p:cNvSpPr>
            <p:nvPr/>
          </p:nvSpPr>
          <p:spPr bwMode="auto">
            <a:xfrm>
              <a:off x="2496" y="110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6" name="Line 77"/>
            <p:cNvSpPr>
              <a:spLocks noChangeShapeType="1"/>
            </p:cNvSpPr>
            <p:nvPr/>
          </p:nvSpPr>
          <p:spPr bwMode="auto">
            <a:xfrm>
              <a:off x="2496" y="148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7" name="Line 78"/>
            <p:cNvSpPr>
              <a:spLocks noChangeShapeType="1"/>
            </p:cNvSpPr>
            <p:nvPr/>
          </p:nvSpPr>
          <p:spPr bwMode="auto">
            <a:xfrm>
              <a:off x="2496" y="129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8" name="Line 79"/>
            <p:cNvSpPr>
              <a:spLocks noChangeShapeType="1"/>
            </p:cNvSpPr>
            <p:nvPr/>
          </p:nvSpPr>
          <p:spPr bwMode="auto">
            <a:xfrm>
              <a:off x="2496" y="187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9" name="Line 80"/>
            <p:cNvSpPr>
              <a:spLocks noChangeShapeType="1"/>
            </p:cNvSpPr>
            <p:nvPr/>
          </p:nvSpPr>
          <p:spPr bwMode="auto">
            <a:xfrm>
              <a:off x="2496" y="206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0" name="Line 81"/>
            <p:cNvSpPr>
              <a:spLocks noChangeShapeType="1"/>
            </p:cNvSpPr>
            <p:nvPr/>
          </p:nvSpPr>
          <p:spPr bwMode="auto">
            <a:xfrm>
              <a:off x="2496" y="225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1" name="Line 82"/>
            <p:cNvSpPr>
              <a:spLocks noChangeShapeType="1"/>
            </p:cNvSpPr>
            <p:nvPr/>
          </p:nvSpPr>
          <p:spPr bwMode="auto">
            <a:xfrm>
              <a:off x="2603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2" name="Line 83"/>
            <p:cNvSpPr>
              <a:spLocks noChangeShapeType="1"/>
            </p:cNvSpPr>
            <p:nvPr/>
          </p:nvSpPr>
          <p:spPr bwMode="auto">
            <a:xfrm>
              <a:off x="2699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3" name="Line 84"/>
            <p:cNvSpPr>
              <a:spLocks noChangeShapeType="1"/>
            </p:cNvSpPr>
            <p:nvPr/>
          </p:nvSpPr>
          <p:spPr bwMode="auto">
            <a:xfrm>
              <a:off x="3312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4" name="Line 85"/>
            <p:cNvSpPr>
              <a:spLocks noChangeShapeType="1"/>
            </p:cNvSpPr>
            <p:nvPr/>
          </p:nvSpPr>
          <p:spPr bwMode="auto">
            <a:xfrm>
              <a:off x="3216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5" name="Text Box 88"/>
            <p:cNvSpPr txBox="1">
              <a:spLocks noChangeArrowheads="1"/>
            </p:cNvSpPr>
            <p:nvPr/>
          </p:nvSpPr>
          <p:spPr bwMode="auto">
            <a:xfrm>
              <a:off x="2855" y="1067"/>
              <a:ext cx="1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kumimoji="0" lang="en-US" altLang="zh-TW" sz="2400" i="1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36" name="Text Box 124"/>
          <p:cNvSpPr txBox="1">
            <a:spLocks noChangeArrowheads="1"/>
          </p:cNvSpPr>
          <p:nvPr/>
        </p:nvSpPr>
        <p:spPr bwMode="auto">
          <a:xfrm>
            <a:off x="6008160" y="2780928"/>
            <a:ext cx="14441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zh-TW" b="1" dirty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codeword</a:t>
            </a:r>
            <a:endParaRPr kumimoji="0" lang="zh-TW" altLang="en-US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37" name="Text Box 125"/>
          <p:cNvSpPr txBox="1">
            <a:spLocks noChangeArrowheads="1"/>
          </p:cNvSpPr>
          <p:nvPr/>
        </p:nvSpPr>
        <p:spPr bwMode="auto">
          <a:xfrm>
            <a:off x="5220071" y="2204864"/>
            <a:ext cx="31755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zh-TW" sz="2400" b="1" dirty="0" smtClean="0">
                <a:solidFill>
                  <a:schemeClr val="accent6">
                    <a:lumMod val="90000"/>
                  </a:schemeClr>
                </a:solidFill>
                <a:latin typeface="Times New Roman" pitchFamily="18" charset="0"/>
                <a:ea typeface="華康儷中黑" pitchFamily="1" charset="-120"/>
              </a:rPr>
              <a:t>State Codebook</a:t>
            </a:r>
            <a:endParaRPr kumimoji="0" lang="zh-TW" altLang="en-US" sz="2400" b="1" dirty="0">
              <a:solidFill>
                <a:schemeClr val="accent6">
                  <a:lumMod val="90000"/>
                </a:schemeClr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38" name="Line 191"/>
          <p:cNvSpPr>
            <a:spLocks noChangeShapeType="1"/>
          </p:cNvSpPr>
          <p:nvPr/>
        </p:nvSpPr>
        <p:spPr bwMode="auto">
          <a:xfrm>
            <a:off x="1835696" y="3284984"/>
            <a:ext cx="3312368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headEnd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58" name="Text Box 125"/>
          <p:cNvSpPr txBox="1">
            <a:spLocks noChangeArrowheads="1"/>
          </p:cNvSpPr>
          <p:nvPr/>
        </p:nvSpPr>
        <p:spPr bwMode="auto">
          <a:xfrm>
            <a:off x="2339752" y="4581128"/>
            <a:ext cx="20882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華康儷中黑" pitchFamily="1" charset="-120"/>
              </a:rPr>
              <a:t>Super Codebook</a:t>
            </a:r>
          </a:p>
          <a:p>
            <a:r>
              <a:rPr lang="en-US" altLang="zh-TW" b="1" dirty="0" smtClean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(Traditional VQ   </a:t>
            </a:r>
          </a:p>
          <a:p>
            <a:r>
              <a:rPr lang="en-US" altLang="zh-TW" b="1" dirty="0" smtClean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  Codebook)</a:t>
            </a:r>
            <a:endParaRPr kumimoji="0" lang="zh-TW" altLang="en-US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60" name="Line 191"/>
          <p:cNvSpPr>
            <a:spLocks noChangeShapeType="1"/>
          </p:cNvSpPr>
          <p:nvPr/>
        </p:nvSpPr>
        <p:spPr bwMode="auto">
          <a:xfrm flipV="1">
            <a:off x="3203848" y="3356992"/>
            <a:ext cx="0" cy="864096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headEnd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62" name="Text Box 125"/>
          <p:cNvSpPr txBox="1">
            <a:spLocks noChangeArrowheads="1"/>
          </p:cNvSpPr>
          <p:nvPr/>
        </p:nvSpPr>
        <p:spPr bwMode="auto">
          <a:xfrm>
            <a:off x="2339753" y="2823319"/>
            <a:ext cx="23042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zh-TW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華康儷中黑" pitchFamily="1" charset="-120"/>
              </a:rPr>
              <a:t>Generate</a:t>
            </a:r>
            <a:endParaRPr kumimoji="0" lang="zh-TW" altLang="en-US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grpSp>
        <p:nvGrpSpPr>
          <p:cNvPr id="63" name="群組 62"/>
          <p:cNvGrpSpPr/>
          <p:nvPr/>
        </p:nvGrpSpPr>
        <p:grpSpPr>
          <a:xfrm>
            <a:off x="1115616" y="3212976"/>
            <a:ext cx="720080" cy="648072"/>
            <a:chOff x="2411760" y="3933056"/>
            <a:chExt cx="2160240" cy="1728192"/>
          </a:xfrm>
        </p:grpSpPr>
        <p:cxnSp>
          <p:nvCxnSpPr>
            <p:cNvPr id="64" name="肘形接點 63"/>
            <p:cNvCxnSpPr/>
            <p:nvPr/>
          </p:nvCxnSpPr>
          <p:spPr>
            <a:xfrm>
              <a:off x="2411760" y="3933056"/>
              <a:ext cx="2160240" cy="576064"/>
            </a:xfrm>
            <a:prstGeom prst="bentConnector3">
              <a:avLst>
                <a:gd name="adj1" fmla="val 99824"/>
              </a:avLst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5" name="肘形接點 64"/>
            <p:cNvCxnSpPr/>
            <p:nvPr/>
          </p:nvCxnSpPr>
          <p:spPr>
            <a:xfrm rot="16200000" flipH="1">
              <a:off x="1835696" y="4509120"/>
              <a:ext cx="1728192" cy="576064"/>
            </a:xfrm>
            <a:prstGeom prst="bentConnector3">
              <a:avLst>
                <a:gd name="adj1" fmla="val 99053"/>
              </a:avLst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肘形接點 65"/>
            <p:cNvCxnSpPr/>
            <p:nvPr/>
          </p:nvCxnSpPr>
          <p:spPr>
            <a:xfrm flipV="1">
              <a:off x="2987824" y="4509120"/>
              <a:ext cx="1584176" cy="1152128"/>
            </a:xfrm>
            <a:prstGeom prst="bentConnector3">
              <a:avLst>
                <a:gd name="adj1" fmla="val -1708"/>
              </a:avLst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aaa\Desktop\aa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04864"/>
            <a:ext cx="4038600" cy="3114675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4800" dirty="0" smtClean="0">
                <a:solidFill>
                  <a:srgbClr val="FFFF00"/>
                </a:solidFill>
              </a:rPr>
              <a:t>Side Match Vector Quantization</a:t>
            </a:r>
            <a:endParaRPr lang="zh-TW" altLang="en-US" dirty="0"/>
          </a:p>
        </p:txBody>
      </p: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2456682" y="3746797"/>
            <a:ext cx="2049462" cy="1498599"/>
            <a:chOff x="3016" y="2213"/>
            <a:chExt cx="1291" cy="944"/>
          </a:xfrm>
        </p:grpSpPr>
        <p:sp>
          <p:nvSpPr>
            <p:cNvPr id="7" name="Text Box 38"/>
            <p:cNvSpPr txBox="1">
              <a:spLocks noChangeArrowheads="1"/>
            </p:cNvSpPr>
            <p:nvPr/>
          </p:nvSpPr>
          <p:spPr bwMode="auto">
            <a:xfrm>
              <a:off x="3016" y="2213"/>
              <a:ext cx="3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altLang="zh-TW" b="1" dirty="0" smtClean="0">
                  <a:solidFill>
                    <a:schemeClr val="accent6">
                      <a:lumMod val="50000"/>
                    </a:schemeClr>
                  </a:solidFill>
                  <a:effectLst/>
                </a:rPr>
                <a:t>150</a:t>
              </a:r>
              <a:endParaRPr lang="en-US" altLang="zh-TW" b="1" dirty="0">
                <a:solidFill>
                  <a:schemeClr val="accent6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8" name="Text Box 39"/>
            <p:cNvSpPr txBox="1">
              <a:spLocks noChangeArrowheads="1"/>
            </p:cNvSpPr>
            <p:nvPr/>
          </p:nvSpPr>
          <p:spPr bwMode="auto">
            <a:xfrm>
              <a:off x="3310" y="2213"/>
              <a:ext cx="3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altLang="zh-TW" b="1" dirty="0" smtClean="0">
                  <a:solidFill>
                    <a:schemeClr val="accent6">
                      <a:lumMod val="50000"/>
                    </a:schemeClr>
                  </a:solidFill>
                  <a:effectLst/>
                </a:rPr>
                <a:t>150</a:t>
              </a:r>
              <a:endParaRPr lang="en-US" altLang="zh-TW" b="1" dirty="0">
                <a:solidFill>
                  <a:schemeClr val="accent6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9" name="Text Box 40"/>
            <p:cNvSpPr txBox="1">
              <a:spLocks noChangeArrowheads="1"/>
            </p:cNvSpPr>
            <p:nvPr/>
          </p:nvSpPr>
          <p:spPr bwMode="auto">
            <a:xfrm>
              <a:off x="3627" y="2214"/>
              <a:ext cx="3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altLang="zh-TW" b="1" dirty="0" smtClean="0">
                  <a:solidFill>
                    <a:schemeClr val="accent6">
                      <a:lumMod val="50000"/>
                    </a:schemeClr>
                  </a:solidFill>
                  <a:effectLst/>
                </a:rPr>
                <a:t>122</a:t>
              </a:r>
              <a:endParaRPr lang="en-US" altLang="zh-TW" b="1" dirty="0">
                <a:solidFill>
                  <a:schemeClr val="accent6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10" name="Text Box 42"/>
            <p:cNvSpPr txBox="1">
              <a:spLocks noChangeArrowheads="1"/>
            </p:cNvSpPr>
            <p:nvPr/>
          </p:nvSpPr>
          <p:spPr bwMode="auto">
            <a:xfrm>
              <a:off x="3016" y="2447"/>
              <a:ext cx="3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altLang="zh-TW" b="1" dirty="0" smtClean="0">
                  <a:solidFill>
                    <a:schemeClr val="accent6">
                      <a:lumMod val="50000"/>
                    </a:schemeClr>
                  </a:solidFill>
                  <a:effectLst/>
                </a:rPr>
                <a:t>129</a:t>
              </a:r>
              <a:endParaRPr lang="en-US" altLang="zh-TW" b="1" dirty="0">
                <a:solidFill>
                  <a:schemeClr val="accent6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11" name="Text Box 43"/>
            <p:cNvSpPr txBox="1">
              <a:spLocks noChangeArrowheads="1"/>
            </p:cNvSpPr>
            <p:nvPr/>
          </p:nvSpPr>
          <p:spPr bwMode="auto">
            <a:xfrm>
              <a:off x="3944" y="2213"/>
              <a:ext cx="3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altLang="zh-TW" b="1" dirty="0" smtClean="0">
                  <a:solidFill>
                    <a:schemeClr val="accent6">
                      <a:lumMod val="50000"/>
                    </a:schemeClr>
                  </a:solidFill>
                  <a:effectLst/>
                </a:rPr>
                <a:t>101</a:t>
              </a:r>
              <a:endParaRPr lang="en-US" altLang="zh-TW" b="1" dirty="0">
                <a:solidFill>
                  <a:schemeClr val="accent6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12" name="Text Box 45"/>
            <p:cNvSpPr txBox="1">
              <a:spLocks noChangeArrowheads="1"/>
            </p:cNvSpPr>
            <p:nvPr/>
          </p:nvSpPr>
          <p:spPr bwMode="auto">
            <a:xfrm>
              <a:off x="3016" y="2674"/>
              <a:ext cx="3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altLang="zh-TW" b="1" dirty="0" smtClean="0">
                  <a:solidFill>
                    <a:schemeClr val="accent6">
                      <a:lumMod val="50000"/>
                    </a:schemeClr>
                  </a:solidFill>
                  <a:effectLst/>
                </a:rPr>
                <a:t>118</a:t>
              </a:r>
              <a:endParaRPr lang="en-US" altLang="zh-TW" b="1" dirty="0">
                <a:solidFill>
                  <a:schemeClr val="accent6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13" name="Text Box 47"/>
            <p:cNvSpPr txBox="1">
              <a:spLocks noChangeArrowheads="1"/>
            </p:cNvSpPr>
            <p:nvPr/>
          </p:nvSpPr>
          <p:spPr bwMode="auto">
            <a:xfrm>
              <a:off x="3016" y="2924"/>
              <a:ext cx="3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altLang="zh-TW" b="1" dirty="0" smtClean="0">
                  <a:solidFill>
                    <a:schemeClr val="accent6">
                      <a:lumMod val="50000"/>
                    </a:schemeClr>
                  </a:solidFill>
                  <a:effectLst/>
                </a:rPr>
                <a:t>123</a:t>
              </a:r>
              <a:endParaRPr lang="en-US" altLang="zh-TW" b="1" dirty="0">
                <a:solidFill>
                  <a:schemeClr val="accent6">
                    <a:lumMod val="50000"/>
                  </a:schemeClr>
                </a:solidFill>
                <a:effectLst/>
              </a:endParaRPr>
            </a:p>
          </p:txBody>
        </p:sp>
      </p:grpSp>
      <p:grpSp>
        <p:nvGrpSpPr>
          <p:cNvPr id="14" name="Group 53"/>
          <p:cNvGrpSpPr>
            <a:grpSpLocks/>
          </p:cNvGrpSpPr>
          <p:nvPr/>
        </p:nvGrpSpPr>
        <p:grpSpPr bwMode="auto">
          <a:xfrm>
            <a:off x="1975669" y="3375322"/>
            <a:ext cx="2530475" cy="1870074"/>
            <a:chOff x="2713" y="1979"/>
            <a:chExt cx="1594" cy="1178"/>
          </a:xfrm>
        </p:grpSpPr>
        <p:sp>
          <p:nvSpPr>
            <p:cNvPr id="15" name="Text Box 34"/>
            <p:cNvSpPr txBox="1">
              <a:spLocks noChangeArrowheads="1"/>
            </p:cNvSpPr>
            <p:nvPr/>
          </p:nvSpPr>
          <p:spPr bwMode="auto">
            <a:xfrm>
              <a:off x="3016" y="1979"/>
              <a:ext cx="3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altLang="zh-TW" b="1" dirty="0" smtClean="0">
                  <a:solidFill>
                    <a:schemeClr val="accent6">
                      <a:lumMod val="50000"/>
                    </a:schemeClr>
                  </a:solidFill>
                  <a:effectLst/>
                </a:rPr>
                <a:t>167</a:t>
              </a:r>
              <a:endParaRPr lang="en-US" altLang="zh-TW" b="1" dirty="0">
                <a:solidFill>
                  <a:schemeClr val="accent6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16" name="Text Box 35"/>
            <p:cNvSpPr txBox="1">
              <a:spLocks noChangeArrowheads="1"/>
            </p:cNvSpPr>
            <p:nvPr/>
          </p:nvSpPr>
          <p:spPr bwMode="auto">
            <a:xfrm>
              <a:off x="3309" y="1979"/>
              <a:ext cx="3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altLang="zh-TW" b="1" dirty="0" smtClean="0">
                  <a:solidFill>
                    <a:schemeClr val="accent6">
                      <a:lumMod val="50000"/>
                    </a:schemeClr>
                  </a:solidFill>
                  <a:effectLst/>
                </a:rPr>
                <a:t>150</a:t>
              </a:r>
              <a:endParaRPr lang="en-US" altLang="zh-TW" b="1" dirty="0">
                <a:solidFill>
                  <a:schemeClr val="accent6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auto">
            <a:xfrm>
              <a:off x="3944" y="1979"/>
              <a:ext cx="3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altLang="zh-TW" b="1" dirty="0" smtClean="0">
                  <a:solidFill>
                    <a:schemeClr val="accent6">
                      <a:lumMod val="50000"/>
                    </a:schemeClr>
                  </a:solidFill>
                  <a:effectLst/>
                </a:rPr>
                <a:t>101</a:t>
              </a:r>
              <a:endParaRPr lang="en-US" altLang="zh-TW" b="1" dirty="0">
                <a:solidFill>
                  <a:schemeClr val="accent6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18" name="Text Box 37"/>
            <p:cNvSpPr txBox="1">
              <a:spLocks noChangeArrowheads="1"/>
            </p:cNvSpPr>
            <p:nvPr/>
          </p:nvSpPr>
          <p:spPr bwMode="auto">
            <a:xfrm>
              <a:off x="2713" y="2220"/>
              <a:ext cx="3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altLang="zh-TW" b="1" dirty="0" smtClean="0">
                  <a:solidFill>
                    <a:schemeClr val="accent6">
                      <a:lumMod val="50000"/>
                    </a:schemeClr>
                  </a:solidFill>
                  <a:effectLst/>
                </a:rPr>
                <a:t>133</a:t>
              </a:r>
              <a:endParaRPr lang="en-US" altLang="zh-TW" b="1" dirty="0">
                <a:solidFill>
                  <a:schemeClr val="accent6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19" name="Text Box 41"/>
            <p:cNvSpPr txBox="1">
              <a:spLocks noChangeArrowheads="1"/>
            </p:cNvSpPr>
            <p:nvPr/>
          </p:nvSpPr>
          <p:spPr bwMode="auto">
            <a:xfrm>
              <a:off x="2713" y="2447"/>
              <a:ext cx="3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altLang="zh-TW" b="1" dirty="0" smtClean="0">
                  <a:solidFill>
                    <a:schemeClr val="accent6">
                      <a:lumMod val="50000"/>
                    </a:schemeClr>
                  </a:solidFill>
                  <a:effectLst/>
                </a:rPr>
                <a:t>129</a:t>
              </a:r>
              <a:endParaRPr lang="en-US" altLang="zh-TW" b="1" dirty="0">
                <a:solidFill>
                  <a:schemeClr val="accent6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20" name="Text Box 44"/>
            <p:cNvSpPr txBox="1">
              <a:spLocks noChangeArrowheads="1"/>
            </p:cNvSpPr>
            <p:nvPr/>
          </p:nvSpPr>
          <p:spPr bwMode="auto">
            <a:xfrm>
              <a:off x="2713" y="2674"/>
              <a:ext cx="3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altLang="zh-TW" b="1" dirty="0" smtClean="0">
                  <a:solidFill>
                    <a:schemeClr val="accent6">
                      <a:lumMod val="50000"/>
                    </a:schemeClr>
                  </a:solidFill>
                  <a:effectLst/>
                </a:rPr>
                <a:t>118</a:t>
              </a:r>
              <a:endParaRPr lang="en-US" altLang="zh-TW" b="1" dirty="0">
                <a:solidFill>
                  <a:schemeClr val="accent6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21" name="Text Box 46"/>
            <p:cNvSpPr txBox="1">
              <a:spLocks noChangeArrowheads="1"/>
            </p:cNvSpPr>
            <p:nvPr/>
          </p:nvSpPr>
          <p:spPr bwMode="auto">
            <a:xfrm>
              <a:off x="2713" y="2924"/>
              <a:ext cx="3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altLang="zh-TW" b="1" dirty="0" smtClean="0">
                  <a:solidFill>
                    <a:schemeClr val="accent6">
                      <a:lumMod val="50000"/>
                    </a:schemeClr>
                  </a:solidFill>
                  <a:effectLst/>
                </a:rPr>
                <a:t>123</a:t>
              </a:r>
              <a:endParaRPr lang="en-US" altLang="zh-TW" b="1" dirty="0">
                <a:solidFill>
                  <a:schemeClr val="accent6">
                    <a:lumMod val="50000"/>
                  </a:schemeClr>
                </a:solidFill>
                <a:effectLst/>
              </a:endParaRPr>
            </a:p>
          </p:txBody>
        </p:sp>
        <p:sp>
          <p:nvSpPr>
            <p:cNvPr id="22" name="Text Box 48"/>
            <p:cNvSpPr txBox="1">
              <a:spLocks noChangeArrowheads="1"/>
            </p:cNvSpPr>
            <p:nvPr/>
          </p:nvSpPr>
          <p:spPr bwMode="auto">
            <a:xfrm>
              <a:off x="3627" y="1979"/>
              <a:ext cx="3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altLang="zh-TW" b="1" dirty="0" smtClean="0">
                  <a:solidFill>
                    <a:schemeClr val="accent6">
                      <a:lumMod val="50000"/>
                    </a:schemeClr>
                  </a:solidFill>
                  <a:effectLst/>
                </a:rPr>
                <a:t>122</a:t>
              </a:r>
              <a:endParaRPr lang="en-US" altLang="zh-TW" b="1" dirty="0">
                <a:solidFill>
                  <a:schemeClr val="accent6">
                    <a:lumMod val="50000"/>
                  </a:schemeClr>
                </a:solidFill>
                <a:effectLst/>
              </a:endParaRPr>
            </a:p>
          </p:txBody>
        </p:sp>
      </p:grpSp>
      <p:grpSp>
        <p:nvGrpSpPr>
          <p:cNvPr id="28" name="Group 73"/>
          <p:cNvGrpSpPr>
            <a:grpSpLocks/>
          </p:cNvGrpSpPr>
          <p:nvPr/>
        </p:nvGrpSpPr>
        <p:grpSpPr bwMode="auto">
          <a:xfrm>
            <a:off x="5940152" y="2780928"/>
            <a:ext cx="2514600" cy="2880320"/>
            <a:chOff x="2160" y="576"/>
            <a:chExt cx="1584" cy="1950"/>
          </a:xfrm>
        </p:grpSpPr>
        <p:sp>
          <p:nvSpPr>
            <p:cNvPr id="29" name="Rectangle 74"/>
            <p:cNvSpPr>
              <a:spLocks noChangeArrowheads="1"/>
            </p:cNvSpPr>
            <p:nvPr/>
          </p:nvSpPr>
          <p:spPr bwMode="auto">
            <a:xfrm>
              <a:off x="2160" y="576"/>
              <a:ext cx="1584" cy="19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30" name="Rectangle 75"/>
            <p:cNvSpPr>
              <a:spLocks noChangeArrowheads="1"/>
            </p:cNvSpPr>
            <p:nvPr/>
          </p:nvSpPr>
          <p:spPr bwMode="auto">
            <a:xfrm>
              <a:off x="2496" y="912"/>
              <a:ext cx="912" cy="153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31" name="Line 76"/>
            <p:cNvSpPr>
              <a:spLocks noChangeShapeType="1"/>
            </p:cNvSpPr>
            <p:nvPr/>
          </p:nvSpPr>
          <p:spPr bwMode="auto">
            <a:xfrm>
              <a:off x="2496" y="110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2" name="Line 77"/>
            <p:cNvSpPr>
              <a:spLocks noChangeShapeType="1"/>
            </p:cNvSpPr>
            <p:nvPr/>
          </p:nvSpPr>
          <p:spPr bwMode="auto">
            <a:xfrm>
              <a:off x="2496" y="148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3" name="Line 78"/>
            <p:cNvSpPr>
              <a:spLocks noChangeShapeType="1"/>
            </p:cNvSpPr>
            <p:nvPr/>
          </p:nvSpPr>
          <p:spPr bwMode="auto">
            <a:xfrm>
              <a:off x="2496" y="129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4" name="Line 79"/>
            <p:cNvSpPr>
              <a:spLocks noChangeShapeType="1"/>
            </p:cNvSpPr>
            <p:nvPr/>
          </p:nvSpPr>
          <p:spPr bwMode="auto">
            <a:xfrm>
              <a:off x="2496" y="187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5" name="Line 80"/>
            <p:cNvSpPr>
              <a:spLocks noChangeShapeType="1"/>
            </p:cNvSpPr>
            <p:nvPr/>
          </p:nvSpPr>
          <p:spPr bwMode="auto">
            <a:xfrm>
              <a:off x="2496" y="206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6" name="Line 81"/>
            <p:cNvSpPr>
              <a:spLocks noChangeShapeType="1"/>
            </p:cNvSpPr>
            <p:nvPr/>
          </p:nvSpPr>
          <p:spPr bwMode="auto">
            <a:xfrm>
              <a:off x="2496" y="225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7" name="Line 82"/>
            <p:cNvSpPr>
              <a:spLocks noChangeShapeType="1"/>
            </p:cNvSpPr>
            <p:nvPr/>
          </p:nvSpPr>
          <p:spPr bwMode="auto">
            <a:xfrm>
              <a:off x="2603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8" name="Line 83"/>
            <p:cNvSpPr>
              <a:spLocks noChangeShapeType="1"/>
            </p:cNvSpPr>
            <p:nvPr/>
          </p:nvSpPr>
          <p:spPr bwMode="auto">
            <a:xfrm>
              <a:off x="2699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9" name="Line 84"/>
            <p:cNvSpPr>
              <a:spLocks noChangeShapeType="1"/>
            </p:cNvSpPr>
            <p:nvPr/>
          </p:nvSpPr>
          <p:spPr bwMode="auto">
            <a:xfrm>
              <a:off x="3312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0" name="Line 85"/>
            <p:cNvSpPr>
              <a:spLocks noChangeShapeType="1"/>
            </p:cNvSpPr>
            <p:nvPr/>
          </p:nvSpPr>
          <p:spPr bwMode="auto">
            <a:xfrm>
              <a:off x="3216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1" name="Text Box 88"/>
            <p:cNvSpPr txBox="1">
              <a:spLocks noChangeArrowheads="1"/>
            </p:cNvSpPr>
            <p:nvPr/>
          </p:nvSpPr>
          <p:spPr bwMode="auto">
            <a:xfrm>
              <a:off x="2855" y="1067"/>
              <a:ext cx="1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kumimoji="0" lang="en-US" altLang="zh-TW" sz="2400" i="1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45" name="Text Box 124"/>
          <p:cNvSpPr txBox="1">
            <a:spLocks noChangeArrowheads="1"/>
          </p:cNvSpPr>
          <p:nvPr/>
        </p:nvSpPr>
        <p:spPr bwMode="auto">
          <a:xfrm>
            <a:off x="6588224" y="2844676"/>
            <a:ext cx="1146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b="1" dirty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codeword</a:t>
            </a:r>
            <a:endParaRPr kumimoji="0" lang="zh-TW" altLang="en-US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46" name="Text Box 125"/>
          <p:cNvSpPr txBox="1">
            <a:spLocks noChangeArrowheads="1"/>
          </p:cNvSpPr>
          <p:nvPr/>
        </p:nvSpPr>
        <p:spPr bwMode="auto">
          <a:xfrm>
            <a:off x="6012160" y="2276872"/>
            <a:ext cx="2520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400" b="1" dirty="0" smtClean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Super Codebook</a:t>
            </a:r>
            <a:endParaRPr kumimoji="0" lang="zh-TW" altLang="en-US" sz="2400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47" name="Line 191"/>
          <p:cNvSpPr>
            <a:spLocks noChangeShapeType="1"/>
          </p:cNvSpPr>
          <p:nvPr/>
        </p:nvSpPr>
        <p:spPr bwMode="auto">
          <a:xfrm>
            <a:off x="4499992" y="3933056"/>
            <a:ext cx="1872208" cy="0"/>
          </a:xfrm>
          <a:prstGeom prst="line">
            <a:avLst/>
          </a:prstGeom>
          <a:ln>
            <a:solidFill>
              <a:schemeClr val="bg1"/>
            </a:solidFill>
            <a:headEnd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ln>
                <a:solidFill>
                  <a:schemeClr val="bg1"/>
                </a:solidFill>
              </a:ln>
            </a:endParaRPr>
          </a:p>
        </p:txBody>
      </p:sp>
      <p:grpSp>
        <p:nvGrpSpPr>
          <p:cNvPr id="77" name="群組 76"/>
          <p:cNvGrpSpPr/>
          <p:nvPr/>
        </p:nvGrpSpPr>
        <p:grpSpPr>
          <a:xfrm>
            <a:off x="2483768" y="3645024"/>
            <a:ext cx="2016224" cy="1656184"/>
            <a:chOff x="2411760" y="3933056"/>
            <a:chExt cx="2160240" cy="1728192"/>
          </a:xfrm>
        </p:grpSpPr>
        <p:cxnSp>
          <p:nvCxnSpPr>
            <p:cNvPr id="50" name="肘形接點 49"/>
            <p:cNvCxnSpPr/>
            <p:nvPr/>
          </p:nvCxnSpPr>
          <p:spPr>
            <a:xfrm>
              <a:off x="2411760" y="3933056"/>
              <a:ext cx="2160240" cy="576064"/>
            </a:xfrm>
            <a:prstGeom prst="bentConnector3">
              <a:avLst>
                <a:gd name="adj1" fmla="val 99824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1" name="肘形接點 60"/>
            <p:cNvCxnSpPr/>
            <p:nvPr/>
          </p:nvCxnSpPr>
          <p:spPr>
            <a:xfrm rot="16200000" flipH="1">
              <a:off x="1835696" y="4509120"/>
              <a:ext cx="1728192" cy="576064"/>
            </a:xfrm>
            <a:prstGeom prst="bentConnector3">
              <a:avLst>
                <a:gd name="adj1" fmla="val 99053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9" name="肘形接點 68"/>
            <p:cNvCxnSpPr/>
            <p:nvPr/>
          </p:nvCxnSpPr>
          <p:spPr>
            <a:xfrm flipV="1">
              <a:off x="2987824" y="4509120"/>
              <a:ext cx="1584176" cy="1152128"/>
            </a:xfrm>
            <a:prstGeom prst="bentConnector3">
              <a:avLst>
                <a:gd name="adj1" fmla="val -1708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79" name="Text Box 125"/>
          <p:cNvSpPr txBox="1">
            <a:spLocks noChangeArrowheads="1"/>
          </p:cNvSpPr>
          <p:nvPr/>
        </p:nvSpPr>
        <p:spPr bwMode="auto">
          <a:xfrm>
            <a:off x="1008112" y="6021288"/>
            <a:ext cx="6804248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kumimoji="0" lang="en-US" altLang="zh-TW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華康儷中黑" pitchFamily="1" charset="-120"/>
              </a:rPr>
              <a:t>Find N Closest Codewords from Super Codebook</a:t>
            </a:r>
            <a:endParaRPr kumimoji="0" lang="zh-TW" altLang="en-US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cxnSp>
        <p:nvCxnSpPr>
          <p:cNvPr id="82" name="直線接點 81"/>
          <p:cNvCxnSpPr/>
          <p:nvPr/>
        </p:nvCxnSpPr>
        <p:spPr>
          <a:xfrm>
            <a:off x="5220072" y="3933056"/>
            <a:ext cx="0" cy="208823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79" grpId="0" uiExpand="1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800" dirty="0" smtClean="0">
                <a:solidFill>
                  <a:srgbClr val="FFFF00"/>
                </a:solidFill>
              </a:rPr>
              <a:t>Drawback of </a:t>
            </a:r>
            <a:r>
              <a:rPr lang="en-US" altLang="zh-TW" sz="4800" dirty="0" smtClean="0">
                <a:solidFill>
                  <a:srgbClr val="FFFF00"/>
                </a:solidFill>
              </a:rPr>
              <a:t>SMVQ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852935"/>
            <a:ext cx="8229600" cy="331958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zh-TW" sz="8000" dirty="0" smtClean="0"/>
              <a:t>Derailment</a:t>
            </a:r>
            <a:endParaRPr lang="zh-TW" alt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400" dirty="0" smtClean="0">
                <a:solidFill>
                  <a:srgbClr val="FFFF00"/>
                </a:solidFill>
              </a:rPr>
              <a:t>Solution to Derailment</a:t>
            </a:r>
            <a:endParaRPr lang="zh-TW" altLang="en-US" dirty="0"/>
          </a:p>
        </p:txBody>
      </p:sp>
      <p:grpSp>
        <p:nvGrpSpPr>
          <p:cNvPr id="22" name="Group 73"/>
          <p:cNvGrpSpPr>
            <a:grpSpLocks/>
          </p:cNvGrpSpPr>
          <p:nvPr/>
        </p:nvGrpSpPr>
        <p:grpSpPr bwMode="auto">
          <a:xfrm>
            <a:off x="6300192" y="3717032"/>
            <a:ext cx="2514600" cy="2880320"/>
            <a:chOff x="2160" y="576"/>
            <a:chExt cx="1584" cy="1950"/>
          </a:xfrm>
        </p:grpSpPr>
        <p:sp>
          <p:nvSpPr>
            <p:cNvPr id="23" name="Rectangle 74"/>
            <p:cNvSpPr>
              <a:spLocks noChangeArrowheads="1"/>
            </p:cNvSpPr>
            <p:nvPr/>
          </p:nvSpPr>
          <p:spPr bwMode="auto">
            <a:xfrm>
              <a:off x="2160" y="576"/>
              <a:ext cx="1584" cy="19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24" name="Rectangle 75"/>
            <p:cNvSpPr>
              <a:spLocks noChangeArrowheads="1"/>
            </p:cNvSpPr>
            <p:nvPr/>
          </p:nvSpPr>
          <p:spPr bwMode="auto">
            <a:xfrm>
              <a:off x="2496" y="912"/>
              <a:ext cx="912" cy="153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25" name="Line 76"/>
            <p:cNvSpPr>
              <a:spLocks noChangeShapeType="1"/>
            </p:cNvSpPr>
            <p:nvPr/>
          </p:nvSpPr>
          <p:spPr bwMode="auto">
            <a:xfrm>
              <a:off x="2496" y="110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6" name="Line 77"/>
            <p:cNvSpPr>
              <a:spLocks noChangeShapeType="1"/>
            </p:cNvSpPr>
            <p:nvPr/>
          </p:nvSpPr>
          <p:spPr bwMode="auto">
            <a:xfrm>
              <a:off x="2496" y="148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7" name="Line 78"/>
            <p:cNvSpPr>
              <a:spLocks noChangeShapeType="1"/>
            </p:cNvSpPr>
            <p:nvPr/>
          </p:nvSpPr>
          <p:spPr bwMode="auto">
            <a:xfrm>
              <a:off x="2496" y="129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8" name="Line 79"/>
            <p:cNvSpPr>
              <a:spLocks noChangeShapeType="1"/>
            </p:cNvSpPr>
            <p:nvPr/>
          </p:nvSpPr>
          <p:spPr bwMode="auto">
            <a:xfrm>
              <a:off x="2496" y="187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9" name="Line 80"/>
            <p:cNvSpPr>
              <a:spLocks noChangeShapeType="1"/>
            </p:cNvSpPr>
            <p:nvPr/>
          </p:nvSpPr>
          <p:spPr bwMode="auto">
            <a:xfrm>
              <a:off x="2496" y="206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0" name="Line 81"/>
            <p:cNvSpPr>
              <a:spLocks noChangeShapeType="1"/>
            </p:cNvSpPr>
            <p:nvPr/>
          </p:nvSpPr>
          <p:spPr bwMode="auto">
            <a:xfrm>
              <a:off x="2496" y="225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1" name="Line 82"/>
            <p:cNvSpPr>
              <a:spLocks noChangeShapeType="1"/>
            </p:cNvSpPr>
            <p:nvPr/>
          </p:nvSpPr>
          <p:spPr bwMode="auto">
            <a:xfrm>
              <a:off x="2603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2" name="Line 83"/>
            <p:cNvSpPr>
              <a:spLocks noChangeShapeType="1"/>
            </p:cNvSpPr>
            <p:nvPr/>
          </p:nvSpPr>
          <p:spPr bwMode="auto">
            <a:xfrm>
              <a:off x="2699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3" name="Line 84"/>
            <p:cNvSpPr>
              <a:spLocks noChangeShapeType="1"/>
            </p:cNvSpPr>
            <p:nvPr/>
          </p:nvSpPr>
          <p:spPr bwMode="auto">
            <a:xfrm>
              <a:off x="3312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4" name="Line 85"/>
            <p:cNvSpPr>
              <a:spLocks noChangeShapeType="1"/>
            </p:cNvSpPr>
            <p:nvPr/>
          </p:nvSpPr>
          <p:spPr bwMode="auto">
            <a:xfrm>
              <a:off x="3216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5" name="Text Box 88"/>
            <p:cNvSpPr txBox="1">
              <a:spLocks noChangeArrowheads="1"/>
            </p:cNvSpPr>
            <p:nvPr/>
          </p:nvSpPr>
          <p:spPr bwMode="auto">
            <a:xfrm>
              <a:off x="2855" y="1067"/>
              <a:ext cx="1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kumimoji="0" lang="en-US" altLang="zh-TW" sz="2400" i="1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36" name="Text Box 124"/>
          <p:cNvSpPr txBox="1">
            <a:spLocks noChangeArrowheads="1"/>
          </p:cNvSpPr>
          <p:nvPr/>
        </p:nvSpPr>
        <p:spPr bwMode="auto">
          <a:xfrm>
            <a:off x="6948264" y="3780780"/>
            <a:ext cx="1146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b="1" dirty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codeword</a:t>
            </a:r>
            <a:endParaRPr kumimoji="0" lang="zh-TW" altLang="en-US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37" name="Text Box 125"/>
          <p:cNvSpPr txBox="1">
            <a:spLocks noChangeArrowheads="1"/>
          </p:cNvSpPr>
          <p:nvPr/>
        </p:nvSpPr>
        <p:spPr bwMode="auto">
          <a:xfrm>
            <a:off x="6372200" y="3212976"/>
            <a:ext cx="2520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Super Codebook</a:t>
            </a:r>
            <a:endParaRPr kumimoji="0" lang="zh-TW" altLang="en-US" sz="2400" b="1" dirty="0">
              <a:solidFill>
                <a:srgbClr val="92D05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38" name="Line 191"/>
          <p:cNvSpPr>
            <a:spLocks noChangeShapeType="1"/>
          </p:cNvSpPr>
          <p:nvPr/>
        </p:nvSpPr>
        <p:spPr bwMode="auto">
          <a:xfrm flipV="1">
            <a:off x="1979712" y="3284984"/>
            <a:ext cx="2088232" cy="1368152"/>
          </a:xfrm>
          <a:prstGeom prst="line">
            <a:avLst/>
          </a:prstGeom>
          <a:ln>
            <a:solidFill>
              <a:schemeClr val="bg1"/>
            </a:solidFill>
            <a:headEnd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43" name="Picture 5" descr="C:\Users\aaa\Desktop\aa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933056"/>
            <a:ext cx="1440160" cy="1110691"/>
          </a:xfrm>
          <a:prstGeom prst="rect">
            <a:avLst/>
          </a:prstGeom>
          <a:noFill/>
        </p:spPr>
      </p:pic>
      <p:grpSp>
        <p:nvGrpSpPr>
          <p:cNvPr id="44" name="群組 43"/>
          <p:cNvGrpSpPr/>
          <p:nvPr/>
        </p:nvGrpSpPr>
        <p:grpSpPr>
          <a:xfrm>
            <a:off x="1187624" y="4437112"/>
            <a:ext cx="720080" cy="648072"/>
            <a:chOff x="2411760" y="3933056"/>
            <a:chExt cx="2160240" cy="1728192"/>
          </a:xfrm>
        </p:grpSpPr>
        <p:cxnSp>
          <p:nvCxnSpPr>
            <p:cNvPr id="45" name="肘形接點 44"/>
            <p:cNvCxnSpPr/>
            <p:nvPr/>
          </p:nvCxnSpPr>
          <p:spPr>
            <a:xfrm>
              <a:off x="2411760" y="3933056"/>
              <a:ext cx="2160240" cy="576064"/>
            </a:xfrm>
            <a:prstGeom prst="bentConnector3">
              <a:avLst>
                <a:gd name="adj1" fmla="val 99824"/>
              </a:avLst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6" name="肘形接點 45"/>
            <p:cNvCxnSpPr/>
            <p:nvPr/>
          </p:nvCxnSpPr>
          <p:spPr>
            <a:xfrm rot="16200000" flipH="1">
              <a:off x="1835696" y="4509120"/>
              <a:ext cx="1728192" cy="576064"/>
            </a:xfrm>
            <a:prstGeom prst="bentConnector3">
              <a:avLst>
                <a:gd name="adj1" fmla="val 99053"/>
              </a:avLst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7" name="肘形接點 46"/>
            <p:cNvCxnSpPr/>
            <p:nvPr/>
          </p:nvCxnSpPr>
          <p:spPr>
            <a:xfrm flipV="1">
              <a:off x="2987824" y="4509120"/>
              <a:ext cx="1584176" cy="1152128"/>
            </a:xfrm>
            <a:prstGeom prst="bentConnector3">
              <a:avLst>
                <a:gd name="adj1" fmla="val -1708"/>
              </a:avLst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48" name="Group 73"/>
          <p:cNvGrpSpPr>
            <a:grpSpLocks/>
          </p:cNvGrpSpPr>
          <p:nvPr/>
        </p:nvGrpSpPr>
        <p:grpSpPr bwMode="auto">
          <a:xfrm>
            <a:off x="3635896" y="1988840"/>
            <a:ext cx="2520280" cy="2736304"/>
            <a:chOff x="2160" y="576"/>
            <a:chExt cx="1584" cy="1950"/>
          </a:xfrm>
        </p:grpSpPr>
        <p:sp>
          <p:nvSpPr>
            <p:cNvPr id="49" name="Rectangle 74"/>
            <p:cNvSpPr>
              <a:spLocks noChangeArrowheads="1"/>
            </p:cNvSpPr>
            <p:nvPr/>
          </p:nvSpPr>
          <p:spPr bwMode="auto">
            <a:xfrm>
              <a:off x="2160" y="576"/>
              <a:ext cx="1584" cy="19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50" name="Rectangle 75"/>
            <p:cNvSpPr>
              <a:spLocks noChangeArrowheads="1"/>
            </p:cNvSpPr>
            <p:nvPr/>
          </p:nvSpPr>
          <p:spPr bwMode="auto">
            <a:xfrm>
              <a:off x="2496" y="871"/>
              <a:ext cx="912" cy="161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51" name="Line 76"/>
            <p:cNvSpPr>
              <a:spLocks noChangeShapeType="1"/>
            </p:cNvSpPr>
            <p:nvPr/>
          </p:nvSpPr>
          <p:spPr bwMode="auto">
            <a:xfrm>
              <a:off x="2496" y="110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2" name="Line 77"/>
            <p:cNvSpPr>
              <a:spLocks noChangeShapeType="1"/>
            </p:cNvSpPr>
            <p:nvPr/>
          </p:nvSpPr>
          <p:spPr bwMode="auto">
            <a:xfrm>
              <a:off x="2496" y="148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3" name="Line 78"/>
            <p:cNvSpPr>
              <a:spLocks noChangeShapeType="1"/>
            </p:cNvSpPr>
            <p:nvPr/>
          </p:nvSpPr>
          <p:spPr bwMode="auto">
            <a:xfrm>
              <a:off x="2496" y="129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4" name="Line 79"/>
            <p:cNvSpPr>
              <a:spLocks noChangeShapeType="1"/>
            </p:cNvSpPr>
            <p:nvPr/>
          </p:nvSpPr>
          <p:spPr bwMode="auto">
            <a:xfrm>
              <a:off x="2496" y="187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5" name="Line 80"/>
            <p:cNvSpPr>
              <a:spLocks noChangeShapeType="1"/>
            </p:cNvSpPr>
            <p:nvPr/>
          </p:nvSpPr>
          <p:spPr bwMode="auto">
            <a:xfrm>
              <a:off x="2496" y="206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6" name="Line 81"/>
            <p:cNvSpPr>
              <a:spLocks noChangeShapeType="1"/>
            </p:cNvSpPr>
            <p:nvPr/>
          </p:nvSpPr>
          <p:spPr bwMode="auto">
            <a:xfrm>
              <a:off x="2496" y="225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7" name="Line 82"/>
            <p:cNvSpPr>
              <a:spLocks noChangeShapeType="1"/>
            </p:cNvSpPr>
            <p:nvPr/>
          </p:nvSpPr>
          <p:spPr bwMode="auto">
            <a:xfrm>
              <a:off x="2603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8" name="Line 83"/>
            <p:cNvSpPr>
              <a:spLocks noChangeShapeType="1"/>
            </p:cNvSpPr>
            <p:nvPr/>
          </p:nvSpPr>
          <p:spPr bwMode="auto">
            <a:xfrm>
              <a:off x="2699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9" name="Line 84"/>
            <p:cNvSpPr>
              <a:spLocks noChangeShapeType="1"/>
            </p:cNvSpPr>
            <p:nvPr/>
          </p:nvSpPr>
          <p:spPr bwMode="auto">
            <a:xfrm>
              <a:off x="3312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0" name="Line 85"/>
            <p:cNvSpPr>
              <a:spLocks noChangeShapeType="1"/>
            </p:cNvSpPr>
            <p:nvPr/>
          </p:nvSpPr>
          <p:spPr bwMode="auto">
            <a:xfrm>
              <a:off x="3216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1" name="Text Box 88"/>
            <p:cNvSpPr txBox="1">
              <a:spLocks noChangeArrowheads="1"/>
            </p:cNvSpPr>
            <p:nvPr/>
          </p:nvSpPr>
          <p:spPr bwMode="auto">
            <a:xfrm>
              <a:off x="2855" y="1067"/>
              <a:ext cx="1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kumimoji="0" lang="en-US" altLang="zh-TW" sz="2400" i="1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62" name="Text Box 124"/>
          <p:cNvSpPr txBox="1">
            <a:spLocks noChangeArrowheads="1"/>
          </p:cNvSpPr>
          <p:nvPr/>
        </p:nvSpPr>
        <p:spPr bwMode="auto">
          <a:xfrm>
            <a:off x="4283968" y="2060848"/>
            <a:ext cx="1148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zh-TW" b="1" dirty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codeword</a:t>
            </a:r>
            <a:endParaRPr kumimoji="0" lang="zh-TW" altLang="en-US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63" name="Text Box 125"/>
          <p:cNvSpPr txBox="1">
            <a:spLocks noChangeArrowheads="1"/>
          </p:cNvSpPr>
          <p:nvPr/>
        </p:nvSpPr>
        <p:spPr bwMode="auto">
          <a:xfrm>
            <a:off x="3635896" y="1527175"/>
            <a:ext cx="25259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zh-TW" sz="2400" b="1" dirty="0" smtClean="0">
                <a:solidFill>
                  <a:schemeClr val="accent6">
                    <a:lumMod val="90000"/>
                  </a:schemeClr>
                </a:solidFill>
                <a:latin typeface="Times New Roman" pitchFamily="18" charset="0"/>
                <a:ea typeface="華康儷中黑" pitchFamily="1" charset="-120"/>
              </a:rPr>
              <a:t>State Codebook</a:t>
            </a:r>
            <a:endParaRPr kumimoji="0" lang="zh-TW" altLang="en-US" sz="2400" b="1" dirty="0">
              <a:solidFill>
                <a:schemeClr val="accent6">
                  <a:lumMod val="90000"/>
                </a:schemeClr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64" name="Line 191"/>
          <p:cNvSpPr>
            <a:spLocks noChangeShapeType="1"/>
          </p:cNvSpPr>
          <p:nvPr/>
        </p:nvSpPr>
        <p:spPr bwMode="auto">
          <a:xfrm>
            <a:off x="1979712" y="4725144"/>
            <a:ext cx="4320480" cy="1296144"/>
          </a:xfrm>
          <a:prstGeom prst="line">
            <a:avLst/>
          </a:prstGeom>
          <a:ln>
            <a:solidFill>
              <a:schemeClr val="bg1"/>
            </a:solidFill>
            <a:headEnd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65" name="Text Box 125"/>
          <p:cNvSpPr txBox="1">
            <a:spLocks noChangeArrowheads="1"/>
          </p:cNvSpPr>
          <p:nvPr/>
        </p:nvSpPr>
        <p:spPr bwMode="auto">
          <a:xfrm>
            <a:off x="971600" y="2996952"/>
            <a:ext cx="252597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zh-TW" sz="3200" b="1" dirty="0" smtClean="0">
                <a:solidFill>
                  <a:srgbClr val="00B0F0"/>
                </a:solidFill>
                <a:latin typeface="Times New Roman" pitchFamily="18" charset="0"/>
                <a:ea typeface="華康儷中黑" pitchFamily="1" charset="-120"/>
              </a:rPr>
              <a:t>Error &lt;= TH</a:t>
            </a:r>
            <a:endParaRPr kumimoji="0" lang="zh-TW" altLang="en-US" sz="3200" b="1" dirty="0">
              <a:solidFill>
                <a:srgbClr val="00B0F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66" name="Text Box 125"/>
          <p:cNvSpPr txBox="1">
            <a:spLocks noChangeArrowheads="1"/>
          </p:cNvSpPr>
          <p:nvPr/>
        </p:nvSpPr>
        <p:spPr bwMode="auto">
          <a:xfrm>
            <a:off x="2190043" y="5445224"/>
            <a:ext cx="252597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zh-TW" sz="3200" b="1" dirty="0" smtClean="0">
                <a:solidFill>
                  <a:srgbClr val="00B0F0"/>
                </a:solidFill>
                <a:latin typeface="Times New Roman" pitchFamily="18" charset="0"/>
                <a:ea typeface="華康儷中黑" pitchFamily="1" charset="-120"/>
              </a:rPr>
              <a:t>Error &gt; TH</a:t>
            </a:r>
            <a:endParaRPr kumimoji="0" lang="zh-TW" altLang="en-US" sz="3200" b="1" dirty="0">
              <a:solidFill>
                <a:srgbClr val="00B0F0"/>
              </a:solidFill>
              <a:latin typeface="Times New Roman" pitchFamily="18" charset="0"/>
              <a:ea typeface="華康儷中黑" pitchFamily="1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64" grpId="0" animBg="1"/>
      <p:bldP spid="65" grpId="0" build="allAtOnce"/>
      <p:bldP spid="66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800" dirty="0" smtClean="0">
                <a:solidFill>
                  <a:srgbClr val="FFFF00"/>
                </a:solidFill>
              </a:rPr>
              <a:t>Cost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31958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6000" dirty="0" smtClean="0">
                <a:solidFill>
                  <a:srgbClr val="92D050"/>
                </a:solidFill>
              </a:rPr>
              <a:t>Block indicator: </a:t>
            </a:r>
          </a:p>
          <a:p>
            <a:pPr>
              <a:buNone/>
            </a:pPr>
            <a:r>
              <a:rPr lang="en-US" altLang="zh-TW" sz="4000" dirty="0" smtClean="0"/>
              <a:t>			</a:t>
            </a:r>
            <a:r>
              <a:rPr lang="en-US" altLang="zh-TW" sz="4000" dirty="0" smtClean="0">
                <a:solidFill>
                  <a:srgbClr val="00B0F0"/>
                </a:solidFill>
              </a:rPr>
              <a:t>Bit “1” =&gt; VQ</a:t>
            </a:r>
          </a:p>
          <a:p>
            <a:pPr>
              <a:buNone/>
            </a:pPr>
            <a:r>
              <a:rPr lang="en-US" altLang="zh-TW" sz="4000" dirty="0" smtClean="0">
                <a:solidFill>
                  <a:srgbClr val="00B0F0"/>
                </a:solidFill>
              </a:rPr>
              <a:t>			Bit “0”=&gt; SMVQ</a:t>
            </a:r>
            <a:endParaRPr lang="zh-TW" altLang="en-US" sz="4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zh-TW" sz="3200" dirty="0" smtClean="0">
                <a:solidFill>
                  <a:srgbClr val="FFFF00"/>
                </a:solidFill>
              </a:rPr>
              <a:t>Classified Side </a:t>
            </a:r>
            <a:r>
              <a:rPr lang="en-US" altLang="zh-TW" sz="3200" dirty="0" smtClean="0">
                <a:solidFill>
                  <a:srgbClr val="FFFF00"/>
                </a:solidFill>
              </a:rPr>
              <a:t>Match Vector Quantization</a:t>
            </a:r>
            <a:endParaRPr lang="zh-TW" altLang="en-US" sz="3200" dirty="0"/>
          </a:p>
        </p:txBody>
      </p:sp>
      <p:sp>
        <p:nvSpPr>
          <p:cNvPr id="44" name="Text Box 125"/>
          <p:cNvSpPr txBox="1">
            <a:spLocks noChangeArrowheads="1"/>
          </p:cNvSpPr>
          <p:nvPr/>
        </p:nvSpPr>
        <p:spPr bwMode="auto">
          <a:xfrm>
            <a:off x="683568" y="1844824"/>
            <a:ext cx="6336704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4000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Compared to SMVQ:</a:t>
            </a:r>
          </a:p>
          <a:p>
            <a:pPr lvl="1">
              <a:buFont typeface="Arial" pitchFamily="34" charset="0"/>
              <a:buChar char="•"/>
            </a:pPr>
            <a:r>
              <a:rPr kumimoji="0" lang="en-US" altLang="zh-TW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ea typeface="華康儷中黑" pitchFamily="1" charset="-120"/>
              </a:rPr>
              <a:t> More Robust to derailment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ea typeface="華康儷中黑" pitchFamily="1" charset="-120"/>
              </a:rPr>
              <a:t> But less coding efficiency</a:t>
            </a:r>
            <a:endParaRPr kumimoji="0" lang="zh-TW" altLang="en-US" sz="20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ea typeface="華康儷中黑" pitchFamily="1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800" dirty="0" smtClean="0">
                <a:solidFill>
                  <a:srgbClr val="FFFF00"/>
                </a:solidFill>
              </a:rPr>
              <a:t>Introduction</a:t>
            </a:r>
            <a:endParaRPr lang="zh-TW" altLang="en-US" sz="4800" dirty="0">
              <a:solidFill>
                <a:srgbClr val="FFFF00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Vector Quantization(VQ)-Based Image Coding</a:t>
            </a:r>
          </a:p>
          <a:p>
            <a:r>
              <a:rPr lang="en-US" altLang="zh-TW" dirty="0" smtClean="0"/>
              <a:t>Block Truncation Coding(BTC)</a:t>
            </a:r>
          </a:p>
          <a:p>
            <a:r>
              <a:rPr lang="en-US" altLang="zh-TW" dirty="0" smtClean="0"/>
              <a:t>Wavelet-Based Image Coding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zh-TW" sz="3200" dirty="0" smtClean="0">
                <a:solidFill>
                  <a:srgbClr val="FFFF00"/>
                </a:solidFill>
              </a:rPr>
              <a:t>Classified Side </a:t>
            </a:r>
            <a:r>
              <a:rPr lang="en-US" altLang="zh-TW" sz="3200" dirty="0" smtClean="0">
                <a:solidFill>
                  <a:srgbClr val="FFFF00"/>
                </a:solidFill>
              </a:rPr>
              <a:t>Match Vector Quantization</a:t>
            </a:r>
            <a:endParaRPr lang="zh-TW" altLang="en-US" sz="3200" dirty="0"/>
          </a:p>
        </p:txBody>
      </p:sp>
      <p:sp>
        <p:nvSpPr>
          <p:cNvPr id="44" name="Text Box 125"/>
          <p:cNvSpPr txBox="1">
            <a:spLocks noChangeArrowheads="1"/>
          </p:cNvSpPr>
          <p:nvPr/>
        </p:nvSpPr>
        <p:spPr bwMode="auto">
          <a:xfrm>
            <a:off x="611560" y="1700808"/>
            <a:ext cx="446449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48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華康儷中黑" pitchFamily="1" charset="-120"/>
              </a:rPr>
              <a:t>Two Thresholds:</a:t>
            </a:r>
            <a:r>
              <a:rPr kumimoji="0" lang="en-US" altLang="zh-TW" sz="4800" b="1" dirty="0" smtClean="0">
                <a:solidFill>
                  <a:srgbClr val="FF0000"/>
                </a:solidFill>
                <a:latin typeface="Times New Roman" pitchFamily="18" charset="0"/>
                <a:ea typeface="華康儷中黑" pitchFamily="1" charset="-120"/>
              </a:rPr>
              <a:t> </a:t>
            </a:r>
          </a:p>
          <a:p>
            <a:r>
              <a:rPr lang="en-US" altLang="zh-TW" sz="36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	</a:t>
            </a:r>
            <a:r>
              <a:rPr lang="en-US" altLang="zh-TW" sz="36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       </a:t>
            </a:r>
          </a:p>
          <a:p>
            <a:r>
              <a:rPr kumimoji="0" lang="en-US" altLang="zh-TW" sz="3600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	TH</a:t>
            </a:r>
            <a:r>
              <a:rPr kumimoji="0" lang="en-US" altLang="zh-TW" sz="2800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c</a:t>
            </a:r>
            <a:r>
              <a:rPr kumimoji="0" lang="en-US" altLang="zh-TW" sz="3600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 </a:t>
            </a:r>
          </a:p>
          <a:p>
            <a:endParaRPr lang="en-US" altLang="zh-TW" sz="3600" b="1" dirty="0" smtClean="0">
              <a:solidFill>
                <a:srgbClr val="FFC000"/>
              </a:solidFill>
              <a:latin typeface="Times New Roman" pitchFamily="18" charset="0"/>
              <a:ea typeface="華康儷中黑" pitchFamily="1" charset="-120"/>
            </a:endParaRPr>
          </a:p>
          <a:p>
            <a:r>
              <a:rPr kumimoji="0" lang="en-US" altLang="zh-TW" sz="3600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	TH</a:t>
            </a:r>
            <a:r>
              <a:rPr kumimoji="0" lang="en-US" altLang="zh-TW" sz="2000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D</a:t>
            </a:r>
            <a:endParaRPr kumimoji="0" lang="zh-TW" altLang="en-US" sz="3600" b="1" dirty="0">
              <a:solidFill>
                <a:srgbClr val="FFC00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66" name="Rectangle 75"/>
          <p:cNvSpPr>
            <a:spLocks noChangeArrowheads="1"/>
          </p:cNvSpPr>
          <p:nvPr/>
        </p:nvSpPr>
        <p:spPr bwMode="auto">
          <a:xfrm>
            <a:off x="5580112" y="2780928"/>
            <a:ext cx="3096344" cy="126876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State Codebook </a:t>
            </a:r>
            <a:endParaRPr lang="zh-TW" altLang="en-US" sz="2800" b="1" dirty="0" smtClean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67" name="Rectangle 75"/>
          <p:cNvSpPr>
            <a:spLocks noChangeArrowheads="1"/>
          </p:cNvSpPr>
          <p:nvPr/>
        </p:nvSpPr>
        <p:spPr bwMode="auto">
          <a:xfrm>
            <a:off x="4644008" y="5085184"/>
            <a:ext cx="3096344" cy="14047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TW" sz="3200" b="1" dirty="0" smtClean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Super </a:t>
            </a:r>
            <a:r>
              <a:rPr lang="en-US" altLang="zh-TW" sz="3200" b="1" dirty="0" smtClean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Codebook</a:t>
            </a:r>
            <a:endParaRPr kumimoji="0" lang="zh-TW" altLang="en-US" sz="3200" dirty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68" name="Line 191"/>
          <p:cNvSpPr>
            <a:spLocks noChangeShapeType="1"/>
          </p:cNvSpPr>
          <p:nvPr/>
        </p:nvSpPr>
        <p:spPr bwMode="auto">
          <a:xfrm flipV="1">
            <a:off x="2627784" y="3284984"/>
            <a:ext cx="2880320" cy="72008"/>
          </a:xfrm>
          <a:prstGeom prst="line">
            <a:avLst/>
          </a:prstGeom>
          <a:ln>
            <a:solidFill>
              <a:schemeClr val="bg1"/>
            </a:solidFill>
            <a:headEnd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0" name="Line 191"/>
          <p:cNvSpPr>
            <a:spLocks noChangeShapeType="1"/>
          </p:cNvSpPr>
          <p:nvPr/>
        </p:nvSpPr>
        <p:spPr bwMode="auto">
          <a:xfrm flipV="1">
            <a:off x="2699792" y="3501008"/>
            <a:ext cx="2808312" cy="864096"/>
          </a:xfrm>
          <a:prstGeom prst="line">
            <a:avLst/>
          </a:prstGeom>
          <a:ln>
            <a:solidFill>
              <a:schemeClr val="bg1"/>
            </a:solidFill>
            <a:headEnd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1" name="Line 191"/>
          <p:cNvSpPr>
            <a:spLocks noChangeShapeType="1"/>
          </p:cNvSpPr>
          <p:nvPr/>
        </p:nvSpPr>
        <p:spPr bwMode="auto">
          <a:xfrm>
            <a:off x="2699792" y="4509120"/>
            <a:ext cx="1800200" cy="1296144"/>
          </a:xfrm>
          <a:prstGeom prst="line">
            <a:avLst/>
          </a:prstGeom>
          <a:ln>
            <a:solidFill>
              <a:schemeClr val="bg1"/>
            </a:solidFill>
            <a:headEnd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2" name="Text Box 125"/>
          <p:cNvSpPr txBox="1">
            <a:spLocks noChangeArrowheads="1"/>
          </p:cNvSpPr>
          <p:nvPr/>
        </p:nvSpPr>
        <p:spPr bwMode="auto">
          <a:xfrm>
            <a:off x="3347864" y="2852936"/>
            <a:ext cx="1224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zh-TW" sz="2400" b="1" dirty="0" smtClean="0">
                <a:solidFill>
                  <a:schemeClr val="accent6">
                    <a:lumMod val="90000"/>
                  </a:schemeClr>
                </a:solidFill>
                <a:latin typeface="Times New Roman" pitchFamily="18" charset="0"/>
                <a:ea typeface="華康儷中黑" pitchFamily="1" charset="-120"/>
              </a:rPr>
              <a:t>Size</a:t>
            </a:r>
            <a:endParaRPr kumimoji="0" lang="zh-TW" altLang="en-US" sz="2400" b="1" dirty="0">
              <a:solidFill>
                <a:schemeClr val="accent6">
                  <a:lumMod val="90000"/>
                </a:schemeClr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73" name="Text Box 125"/>
          <p:cNvSpPr txBox="1">
            <a:spLocks noChangeArrowheads="1"/>
          </p:cNvSpPr>
          <p:nvPr/>
        </p:nvSpPr>
        <p:spPr bwMode="auto">
          <a:xfrm>
            <a:off x="2987824" y="4221088"/>
            <a:ext cx="2520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Choose one</a:t>
            </a:r>
            <a:endParaRPr kumimoji="0" lang="zh-TW" altLang="en-US" sz="2400" b="1" dirty="0">
              <a:solidFill>
                <a:srgbClr val="92D050"/>
              </a:solidFill>
              <a:latin typeface="Times New Roman" pitchFamily="18" charset="0"/>
              <a:ea typeface="華康儷中黑" pitchFamily="1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zh-TW" sz="3200" dirty="0" smtClean="0">
                <a:solidFill>
                  <a:srgbClr val="FFFF00"/>
                </a:solidFill>
              </a:rPr>
              <a:t>Classified Side </a:t>
            </a:r>
            <a:r>
              <a:rPr lang="en-US" altLang="zh-TW" sz="3200" dirty="0" smtClean="0">
                <a:solidFill>
                  <a:srgbClr val="FFFF00"/>
                </a:solidFill>
              </a:rPr>
              <a:t>Match Vector Quantization</a:t>
            </a:r>
            <a:endParaRPr lang="zh-TW" altLang="en-US" sz="3200" dirty="0"/>
          </a:p>
        </p:txBody>
      </p:sp>
      <p:sp>
        <p:nvSpPr>
          <p:cNvPr id="44" name="Text Box 125"/>
          <p:cNvSpPr txBox="1">
            <a:spLocks noChangeArrowheads="1"/>
          </p:cNvSpPr>
          <p:nvPr/>
        </p:nvSpPr>
        <p:spPr bwMode="auto">
          <a:xfrm>
            <a:off x="611560" y="1700808"/>
            <a:ext cx="446449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36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    </a:t>
            </a:r>
          </a:p>
          <a:p>
            <a:r>
              <a:rPr kumimoji="0" lang="en-US" altLang="zh-TW" sz="3600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	</a:t>
            </a:r>
          </a:p>
          <a:p>
            <a:endParaRPr lang="en-US" altLang="zh-TW" sz="3600" b="1" dirty="0" smtClean="0">
              <a:solidFill>
                <a:srgbClr val="FFC000"/>
              </a:solidFill>
              <a:latin typeface="Times New Roman" pitchFamily="18" charset="0"/>
              <a:ea typeface="華康儷中黑" pitchFamily="1" charset="-120"/>
            </a:endParaRPr>
          </a:p>
          <a:p>
            <a:r>
              <a:rPr kumimoji="0" lang="en-US" altLang="zh-TW" sz="3600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	</a:t>
            </a:r>
            <a:endParaRPr kumimoji="0" lang="zh-TW" altLang="en-US" sz="3600" b="1" dirty="0">
              <a:solidFill>
                <a:srgbClr val="FFC00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779912" y="2708920"/>
            <a:ext cx="49532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If </a:t>
            </a:r>
            <a:r>
              <a:rPr lang="en-US" altLang="zh-TW" sz="2400" b="1" dirty="0" err="1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Var</a:t>
            </a:r>
            <a:r>
              <a:rPr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(U)&lt;=TH</a:t>
            </a:r>
            <a:r>
              <a:rPr lang="en-US" altLang="zh-TW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c</a:t>
            </a:r>
            <a:r>
              <a:rPr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 and </a:t>
            </a:r>
            <a:r>
              <a:rPr lang="en-US" altLang="zh-TW" sz="2400" b="1" dirty="0" err="1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Var</a:t>
            </a:r>
            <a:r>
              <a:rPr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(V)&lt;=TH</a:t>
            </a:r>
            <a:r>
              <a:rPr lang="en-US" altLang="zh-TW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c :</a:t>
            </a:r>
            <a:r>
              <a:rPr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 </a:t>
            </a:r>
            <a:endParaRPr lang="zh-TW" altLang="en-US" sz="2400" dirty="0">
              <a:solidFill>
                <a:srgbClr val="92D050"/>
              </a:solidFill>
            </a:endParaRPr>
          </a:p>
        </p:txBody>
      </p:sp>
      <p:pic>
        <p:nvPicPr>
          <p:cNvPr id="14" name="Picture 5" descr="C:\Users\aaa\Desktop\aa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140968"/>
            <a:ext cx="2736304" cy="2110310"/>
          </a:xfrm>
          <a:prstGeom prst="rect">
            <a:avLst/>
          </a:prstGeom>
          <a:noFill/>
        </p:spPr>
      </p:pic>
      <p:sp>
        <p:nvSpPr>
          <p:cNvPr id="39" name="矩形 38"/>
          <p:cNvSpPr/>
          <p:nvPr/>
        </p:nvSpPr>
        <p:spPr>
          <a:xfrm>
            <a:off x="3779912" y="3903440"/>
            <a:ext cx="53352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If (</a:t>
            </a:r>
            <a:r>
              <a:rPr lang="en-US" altLang="zh-TW" sz="2400" b="1" dirty="0" err="1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Var</a:t>
            </a:r>
            <a:r>
              <a:rPr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(U)&lt;=TH</a:t>
            </a:r>
            <a:r>
              <a:rPr lang="en-US" altLang="zh-TW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c</a:t>
            </a:r>
            <a:r>
              <a:rPr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 and </a:t>
            </a:r>
            <a:r>
              <a:rPr lang="en-US" altLang="zh-TW" sz="2400" b="1" dirty="0" err="1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Var</a:t>
            </a:r>
            <a:r>
              <a:rPr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(V)&gt;TH</a:t>
            </a:r>
            <a:r>
              <a:rPr lang="en-US" altLang="zh-TW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c</a:t>
            </a:r>
            <a:r>
              <a:rPr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 ) or</a:t>
            </a:r>
          </a:p>
          <a:p>
            <a:r>
              <a:rPr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(</a:t>
            </a:r>
            <a:r>
              <a:rPr lang="en-US" altLang="zh-TW" sz="2400" b="1" dirty="0" err="1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Var</a:t>
            </a:r>
            <a:r>
              <a:rPr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(U)&gt;THc </a:t>
            </a:r>
            <a:r>
              <a:rPr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and </a:t>
            </a:r>
            <a:r>
              <a:rPr lang="en-US" altLang="zh-TW" sz="2400" b="1" dirty="0" err="1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Var</a:t>
            </a:r>
            <a:r>
              <a:rPr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(V)&lt;=THc ):</a:t>
            </a:r>
            <a:endParaRPr lang="zh-TW" altLang="en-US" sz="2400" dirty="0" smtClean="0">
              <a:solidFill>
                <a:srgbClr val="92D050"/>
              </a:solidFill>
            </a:endParaRPr>
          </a:p>
          <a:p>
            <a:endParaRPr lang="zh-TW" altLang="en-US" sz="2400" dirty="0">
              <a:solidFill>
                <a:srgbClr val="92D050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3779912" y="5487615"/>
            <a:ext cx="44947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If </a:t>
            </a:r>
            <a:r>
              <a:rPr lang="en-US" altLang="zh-TW" sz="2400" b="1" dirty="0" err="1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Var</a:t>
            </a:r>
            <a:r>
              <a:rPr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(U)&gt;TH</a:t>
            </a:r>
            <a:r>
              <a:rPr lang="en-US" altLang="zh-TW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c</a:t>
            </a:r>
            <a:r>
              <a:rPr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 and </a:t>
            </a:r>
            <a:r>
              <a:rPr lang="en-US" altLang="zh-TW" sz="2400" b="1" dirty="0" err="1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Var</a:t>
            </a:r>
            <a:r>
              <a:rPr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(V)&gt;TH</a:t>
            </a:r>
            <a:r>
              <a:rPr lang="en-US" altLang="zh-TW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c</a:t>
            </a:r>
            <a:r>
              <a:rPr lang="en-US" altLang="zh-TW" sz="24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:</a:t>
            </a:r>
            <a:endParaRPr lang="zh-TW" altLang="en-US" sz="2400" dirty="0">
              <a:solidFill>
                <a:srgbClr val="92D050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23528" y="1825660"/>
            <a:ext cx="47035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State Codebook Size Decision</a:t>
            </a:r>
            <a:endParaRPr lang="zh-TW" altLang="en-US" sz="2800" dirty="0"/>
          </a:p>
        </p:txBody>
      </p:sp>
      <p:sp>
        <p:nvSpPr>
          <p:cNvPr id="42" name="矩形 41"/>
          <p:cNvSpPr/>
          <p:nvPr/>
        </p:nvSpPr>
        <p:spPr>
          <a:xfrm>
            <a:off x="4716016" y="3140968"/>
            <a:ext cx="16433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 smtClean="0">
                <a:solidFill>
                  <a:srgbClr val="FFC000"/>
                </a:solidFill>
                <a:latin typeface="Times New Roman" pitchFamily="18" charset="0"/>
              </a:rPr>
              <a:t>Class(X)=1</a:t>
            </a:r>
            <a:endParaRPr lang="zh-TW" altLang="en-US" sz="2400" dirty="0">
              <a:solidFill>
                <a:srgbClr val="FFC000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4744883" y="4695527"/>
            <a:ext cx="16433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 smtClean="0">
                <a:solidFill>
                  <a:srgbClr val="FFC000"/>
                </a:solidFill>
                <a:latin typeface="Times New Roman" pitchFamily="18" charset="0"/>
              </a:rPr>
              <a:t>Class(X)=2</a:t>
            </a:r>
            <a:endParaRPr lang="zh-TW" altLang="en-US" sz="2400" dirty="0">
              <a:solidFill>
                <a:srgbClr val="FFC000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4800809" y="5919663"/>
            <a:ext cx="16433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 smtClean="0">
                <a:solidFill>
                  <a:srgbClr val="FFC000"/>
                </a:solidFill>
                <a:latin typeface="Times New Roman" pitchFamily="18" charset="0"/>
              </a:rPr>
              <a:t>Class(X)=3</a:t>
            </a:r>
            <a:endParaRPr lang="zh-TW" altLang="en-US" sz="2400" dirty="0">
              <a:solidFill>
                <a:srgbClr val="FFC000"/>
              </a:solidFill>
            </a:endParaRPr>
          </a:p>
        </p:txBody>
      </p:sp>
      <p:sp>
        <p:nvSpPr>
          <p:cNvPr id="46" name="Line 191"/>
          <p:cNvSpPr>
            <a:spLocks noChangeShapeType="1"/>
          </p:cNvSpPr>
          <p:nvPr/>
        </p:nvSpPr>
        <p:spPr bwMode="auto">
          <a:xfrm>
            <a:off x="2411760" y="3933056"/>
            <a:ext cx="0" cy="576064"/>
          </a:xfrm>
          <a:prstGeom prst="line">
            <a:avLst/>
          </a:prstGeom>
          <a:ln>
            <a:solidFill>
              <a:schemeClr val="bg1"/>
            </a:solidFill>
            <a:headEnd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7" name="Line 191"/>
          <p:cNvSpPr>
            <a:spLocks noChangeShapeType="1"/>
          </p:cNvSpPr>
          <p:nvPr/>
        </p:nvSpPr>
        <p:spPr bwMode="auto">
          <a:xfrm>
            <a:off x="1331640" y="4725144"/>
            <a:ext cx="792088" cy="0"/>
          </a:xfrm>
          <a:prstGeom prst="line">
            <a:avLst/>
          </a:prstGeom>
          <a:ln>
            <a:solidFill>
              <a:schemeClr val="bg1"/>
            </a:solidFill>
            <a:headEnd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ln>
                <a:solidFill>
                  <a:schemeClr val="bg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zh-TW" sz="3200" dirty="0" smtClean="0">
                <a:solidFill>
                  <a:srgbClr val="FFFF00"/>
                </a:solidFill>
              </a:rPr>
              <a:t>Classified Side </a:t>
            </a:r>
            <a:r>
              <a:rPr lang="en-US" altLang="zh-TW" sz="3200" dirty="0" smtClean="0">
                <a:solidFill>
                  <a:srgbClr val="FFFF00"/>
                </a:solidFill>
              </a:rPr>
              <a:t>Match Vector Quantization</a:t>
            </a:r>
            <a:endParaRPr lang="zh-TW" altLang="en-US" sz="3200" dirty="0"/>
          </a:p>
        </p:txBody>
      </p:sp>
      <p:sp>
        <p:nvSpPr>
          <p:cNvPr id="44" name="Text Box 125"/>
          <p:cNvSpPr txBox="1">
            <a:spLocks noChangeArrowheads="1"/>
          </p:cNvSpPr>
          <p:nvPr/>
        </p:nvSpPr>
        <p:spPr bwMode="auto">
          <a:xfrm>
            <a:off x="611560" y="1700808"/>
            <a:ext cx="446449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3600" b="1" dirty="0" smtClean="0">
                <a:solidFill>
                  <a:srgbClr val="92D050"/>
                </a:solidFill>
                <a:latin typeface="Times New Roman" pitchFamily="18" charset="0"/>
                <a:ea typeface="華康儷中黑" pitchFamily="1" charset="-120"/>
              </a:rPr>
              <a:t>    </a:t>
            </a:r>
          </a:p>
          <a:p>
            <a:r>
              <a:rPr kumimoji="0" lang="en-US" altLang="zh-TW" sz="3600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	</a:t>
            </a:r>
          </a:p>
          <a:p>
            <a:endParaRPr lang="en-US" altLang="zh-TW" sz="3600" b="1" dirty="0" smtClean="0">
              <a:solidFill>
                <a:srgbClr val="FFC000"/>
              </a:solidFill>
              <a:latin typeface="Times New Roman" pitchFamily="18" charset="0"/>
              <a:ea typeface="華康儷中黑" pitchFamily="1" charset="-120"/>
            </a:endParaRPr>
          </a:p>
          <a:p>
            <a:r>
              <a:rPr kumimoji="0" lang="en-US" altLang="zh-TW" sz="3600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	</a:t>
            </a:r>
            <a:endParaRPr kumimoji="0" lang="zh-TW" altLang="en-US" sz="3600" b="1" dirty="0">
              <a:solidFill>
                <a:srgbClr val="FFC00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66" name="Rectangle 75"/>
          <p:cNvSpPr>
            <a:spLocks noChangeArrowheads="1"/>
          </p:cNvSpPr>
          <p:nvPr/>
        </p:nvSpPr>
        <p:spPr bwMode="auto">
          <a:xfrm>
            <a:off x="3707904" y="4824536"/>
            <a:ext cx="3672408" cy="98072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4N</a:t>
            </a:r>
            <a:endParaRPr lang="zh-TW" altLang="en-US" sz="2800" b="1" dirty="0" smtClean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72" name="Text Box 125"/>
          <p:cNvSpPr txBox="1">
            <a:spLocks noChangeArrowheads="1"/>
          </p:cNvSpPr>
          <p:nvPr/>
        </p:nvSpPr>
        <p:spPr bwMode="auto">
          <a:xfrm>
            <a:off x="323528" y="1772816"/>
            <a:ext cx="540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zh-TW" sz="3600" b="1" dirty="0" smtClean="0">
                <a:solidFill>
                  <a:schemeClr val="accent6">
                    <a:lumMod val="90000"/>
                  </a:schemeClr>
                </a:solidFill>
                <a:latin typeface="Times New Roman" pitchFamily="18" charset="0"/>
                <a:ea typeface="華康儷中黑" pitchFamily="1" charset="-120"/>
              </a:rPr>
              <a:t>Three State Codebooks:</a:t>
            </a:r>
            <a:endParaRPr kumimoji="0" lang="zh-TW" altLang="en-US" sz="3600" b="1" dirty="0">
              <a:solidFill>
                <a:schemeClr val="accent6">
                  <a:lumMod val="90000"/>
                </a:schemeClr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12" name="Rectangle 75"/>
          <p:cNvSpPr>
            <a:spLocks noChangeArrowheads="1"/>
          </p:cNvSpPr>
          <p:nvPr/>
        </p:nvSpPr>
        <p:spPr bwMode="auto">
          <a:xfrm>
            <a:off x="3707904" y="3816424"/>
            <a:ext cx="2088232" cy="98072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2N</a:t>
            </a:r>
            <a:endParaRPr lang="zh-TW" altLang="en-US" sz="2800" b="1" dirty="0" smtClean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13" name="Rectangle 75"/>
          <p:cNvSpPr>
            <a:spLocks noChangeArrowheads="1"/>
          </p:cNvSpPr>
          <p:nvPr/>
        </p:nvSpPr>
        <p:spPr bwMode="auto">
          <a:xfrm>
            <a:off x="3707904" y="2952328"/>
            <a:ext cx="1224136" cy="8367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N</a:t>
            </a:r>
            <a:endParaRPr lang="zh-TW" altLang="en-US" sz="2800" b="1" dirty="0" smtClean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619672" y="3096344"/>
            <a:ext cx="16433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 smtClean="0">
                <a:solidFill>
                  <a:srgbClr val="FFC000"/>
                </a:solidFill>
                <a:latin typeface="Times New Roman" pitchFamily="18" charset="0"/>
              </a:rPr>
              <a:t>Class(X)=1</a:t>
            </a:r>
            <a:endParaRPr lang="zh-TW" altLang="en-US" sz="2400" dirty="0">
              <a:solidFill>
                <a:srgbClr val="FFC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619672" y="4104456"/>
            <a:ext cx="16433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 smtClean="0">
                <a:solidFill>
                  <a:srgbClr val="FFC000"/>
                </a:solidFill>
                <a:latin typeface="Times New Roman" pitchFamily="18" charset="0"/>
              </a:rPr>
              <a:t>Class(X)=2</a:t>
            </a:r>
            <a:endParaRPr lang="zh-TW" altLang="en-US" sz="2400" dirty="0">
              <a:solidFill>
                <a:srgbClr val="FFC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619672" y="5112568"/>
            <a:ext cx="16433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 smtClean="0">
                <a:solidFill>
                  <a:srgbClr val="FFC000"/>
                </a:solidFill>
                <a:latin typeface="Times New Roman" pitchFamily="18" charset="0"/>
              </a:rPr>
              <a:t>Class(X)=3</a:t>
            </a:r>
            <a:endParaRPr lang="zh-TW" altLang="en-US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zh-TW" sz="3200" dirty="0" smtClean="0">
                <a:solidFill>
                  <a:srgbClr val="FFFF00"/>
                </a:solidFill>
              </a:rPr>
              <a:t>Classified Side </a:t>
            </a:r>
            <a:r>
              <a:rPr lang="en-US" altLang="zh-TW" sz="3200" dirty="0" smtClean="0">
                <a:solidFill>
                  <a:srgbClr val="FFFF00"/>
                </a:solidFill>
              </a:rPr>
              <a:t>Match Vector Quantization</a:t>
            </a:r>
            <a:endParaRPr lang="zh-TW" altLang="en-US" sz="3200" dirty="0"/>
          </a:p>
        </p:txBody>
      </p:sp>
      <p:sp>
        <p:nvSpPr>
          <p:cNvPr id="44" name="Text Box 125"/>
          <p:cNvSpPr txBox="1">
            <a:spLocks noChangeArrowheads="1"/>
          </p:cNvSpPr>
          <p:nvPr/>
        </p:nvSpPr>
        <p:spPr bwMode="auto">
          <a:xfrm>
            <a:off x="611560" y="1700808"/>
            <a:ext cx="44644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altLang="zh-TW" sz="3600" b="1" dirty="0" smtClean="0">
              <a:solidFill>
                <a:srgbClr val="FFC000"/>
              </a:solidFill>
              <a:latin typeface="Times New Roman" pitchFamily="18" charset="0"/>
              <a:ea typeface="華康儷中黑" pitchFamily="1" charset="-120"/>
            </a:endParaRPr>
          </a:p>
          <a:p>
            <a:r>
              <a:rPr kumimoji="0" lang="en-US" altLang="zh-TW" sz="3600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	</a:t>
            </a:r>
            <a:endParaRPr kumimoji="0" lang="zh-TW" altLang="en-US" sz="3600" b="1" dirty="0">
              <a:solidFill>
                <a:srgbClr val="FFC00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66" name="Rectangle 75"/>
          <p:cNvSpPr>
            <a:spLocks noChangeArrowheads="1"/>
          </p:cNvSpPr>
          <p:nvPr/>
        </p:nvSpPr>
        <p:spPr bwMode="auto">
          <a:xfrm>
            <a:off x="5580112" y="2276872"/>
            <a:ext cx="3096344" cy="172819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zh-TW" sz="2800" b="1" dirty="0" smtClean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State Codebook </a:t>
            </a:r>
            <a:endParaRPr lang="zh-TW" altLang="en-US" sz="2800" b="1" dirty="0" smtClean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67" name="Rectangle 75"/>
          <p:cNvSpPr>
            <a:spLocks noChangeArrowheads="1"/>
          </p:cNvSpPr>
          <p:nvPr/>
        </p:nvSpPr>
        <p:spPr bwMode="auto">
          <a:xfrm>
            <a:off x="4716016" y="4725144"/>
            <a:ext cx="3096344" cy="17647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TW" sz="3200" b="1" dirty="0" smtClean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Super </a:t>
            </a:r>
            <a:r>
              <a:rPr lang="en-US" altLang="zh-TW" sz="3200" b="1" dirty="0" smtClean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Codebook</a:t>
            </a:r>
            <a:endParaRPr kumimoji="0" lang="zh-TW" altLang="en-US" sz="3200" dirty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70" name="Line 191"/>
          <p:cNvSpPr>
            <a:spLocks noChangeShapeType="1"/>
          </p:cNvSpPr>
          <p:nvPr/>
        </p:nvSpPr>
        <p:spPr bwMode="auto">
          <a:xfrm>
            <a:off x="2051720" y="2852936"/>
            <a:ext cx="3456384" cy="0"/>
          </a:xfrm>
          <a:prstGeom prst="line">
            <a:avLst/>
          </a:prstGeom>
          <a:ln>
            <a:solidFill>
              <a:schemeClr val="bg1"/>
            </a:solidFill>
            <a:headEnd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1" name="Line 191"/>
          <p:cNvSpPr>
            <a:spLocks noChangeShapeType="1"/>
          </p:cNvSpPr>
          <p:nvPr/>
        </p:nvSpPr>
        <p:spPr bwMode="auto">
          <a:xfrm>
            <a:off x="2051720" y="2996952"/>
            <a:ext cx="2592288" cy="2664296"/>
          </a:xfrm>
          <a:prstGeom prst="line">
            <a:avLst/>
          </a:prstGeom>
          <a:ln>
            <a:solidFill>
              <a:schemeClr val="bg1"/>
            </a:solidFill>
            <a:headEnd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3" name="Text Box 125"/>
          <p:cNvSpPr txBox="1">
            <a:spLocks noChangeArrowheads="1"/>
          </p:cNvSpPr>
          <p:nvPr/>
        </p:nvSpPr>
        <p:spPr bwMode="auto">
          <a:xfrm>
            <a:off x="1187624" y="4551511"/>
            <a:ext cx="2520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2400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min(X,</a:t>
            </a:r>
            <a:r>
              <a:rPr lang="en-US" altLang="zh-TW" sz="2000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 </a:t>
            </a:r>
            <a:r>
              <a:rPr lang="en-US" altLang="zh-TW" sz="2000" b="1" dirty="0" err="1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CW</a:t>
            </a:r>
            <a:r>
              <a:rPr lang="en-US" altLang="zh-TW" sz="1600" b="1" dirty="0" err="1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i</a:t>
            </a:r>
            <a:r>
              <a:rPr lang="en-US" altLang="zh-TW" sz="2400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)&gt;TH</a:t>
            </a:r>
            <a:r>
              <a:rPr lang="en-US" altLang="zh-TW" sz="1400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D</a:t>
            </a:r>
            <a:endParaRPr lang="zh-TW" altLang="en-US" sz="2400" b="1" dirty="0">
              <a:solidFill>
                <a:srgbClr val="FFC00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555776" y="2175247"/>
            <a:ext cx="26901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min(</a:t>
            </a:r>
            <a:r>
              <a:rPr lang="en-US" altLang="zh-TW" sz="2400" b="1" dirty="0" err="1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X,</a:t>
            </a:r>
            <a:r>
              <a:rPr lang="en-US" altLang="zh-TW" sz="2000" b="1" dirty="0" err="1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CW</a:t>
            </a:r>
            <a:r>
              <a:rPr lang="en-US" altLang="zh-TW" sz="1600" b="1" dirty="0" err="1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i</a:t>
            </a:r>
            <a:r>
              <a:rPr lang="en-US" altLang="zh-TW" sz="2400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)&lt;=TH</a:t>
            </a:r>
            <a:r>
              <a:rPr lang="en-US" altLang="zh-TW" sz="1400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D</a:t>
            </a:r>
            <a:endParaRPr lang="zh-TW" altLang="en-US" sz="2400" b="1" dirty="0">
              <a:solidFill>
                <a:srgbClr val="FFC00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pic>
        <p:nvPicPr>
          <p:cNvPr id="13" name="Picture 5" descr="C:\Users\aaa\Desktop\aa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204864"/>
            <a:ext cx="1440160" cy="1110691"/>
          </a:xfrm>
          <a:prstGeom prst="rect">
            <a:avLst/>
          </a:prstGeom>
          <a:noFill/>
        </p:spPr>
      </p:pic>
      <p:grpSp>
        <p:nvGrpSpPr>
          <p:cNvPr id="14" name="群組 13"/>
          <p:cNvGrpSpPr/>
          <p:nvPr/>
        </p:nvGrpSpPr>
        <p:grpSpPr>
          <a:xfrm>
            <a:off x="1259632" y="2708920"/>
            <a:ext cx="720080" cy="648072"/>
            <a:chOff x="2411760" y="3933056"/>
            <a:chExt cx="2160240" cy="1728192"/>
          </a:xfrm>
        </p:grpSpPr>
        <p:cxnSp>
          <p:nvCxnSpPr>
            <p:cNvPr id="15" name="肘形接點 14"/>
            <p:cNvCxnSpPr/>
            <p:nvPr/>
          </p:nvCxnSpPr>
          <p:spPr>
            <a:xfrm>
              <a:off x="2411760" y="3933056"/>
              <a:ext cx="2160240" cy="576064"/>
            </a:xfrm>
            <a:prstGeom prst="bentConnector3">
              <a:avLst>
                <a:gd name="adj1" fmla="val 99824"/>
              </a:avLst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6" name="肘形接點 15"/>
            <p:cNvCxnSpPr/>
            <p:nvPr/>
          </p:nvCxnSpPr>
          <p:spPr>
            <a:xfrm rot="16200000" flipH="1">
              <a:off x="1835696" y="4509120"/>
              <a:ext cx="1728192" cy="576064"/>
            </a:xfrm>
            <a:prstGeom prst="bentConnector3">
              <a:avLst>
                <a:gd name="adj1" fmla="val 99053"/>
              </a:avLst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7" name="肘形接點 16"/>
            <p:cNvCxnSpPr/>
            <p:nvPr/>
          </p:nvCxnSpPr>
          <p:spPr>
            <a:xfrm flipV="1">
              <a:off x="2987824" y="4509120"/>
              <a:ext cx="1584176" cy="1152128"/>
            </a:xfrm>
            <a:prstGeom prst="bentConnector3">
              <a:avLst>
                <a:gd name="adj1" fmla="val -1708"/>
              </a:avLst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8" name="矩形 17"/>
          <p:cNvSpPr/>
          <p:nvPr/>
        </p:nvSpPr>
        <p:spPr>
          <a:xfrm>
            <a:off x="6948264" y="3501008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err="1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CW</a:t>
            </a:r>
            <a:r>
              <a:rPr lang="en-US" altLang="zh-TW" sz="1400" b="1" dirty="0" err="1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i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4400" dirty="0" smtClean="0">
                <a:solidFill>
                  <a:srgbClr val="FFFF00"/>
                </a:solidFill>
              </a:rPr>
              <a:t>Drawback of LBG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3140968"/>
            <a:ext cx="8229600" cy="1296144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altLang="zh-TW" sz="6600" dirty="0" smtClean="0"/>
              <a:t>Spent much time to full search </a:t>
            </a:r>
            <a:endParaRPr lang="zh-TW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800" dirty="0" smtClean="0">
                <a:solidFill>
                  <a:srgbClr val="FFFF00"/>
                </a:solidFill>
              </a:rPr>
              <a:t>Drawback of LBG Algorithm</a:t>
            </a:r>
            <a:endParaRPr lang="zh-TW" altLang="en-US" dirty="0">
              <a:solidFill>
                <a:srgbClr val="FFFF00"/>
              </a:solidFill>
            </a:endParaRPr>
          </a:p>
        </p:txBody>
      </p:sp>
      <p:graphicFrame>
        <p:nvGraphicFramePr>
          <p:cNvPr id="26" name="Group 130"/>
          <p:cNvGraphicFramePr>
            <a:graphicFrameLocks noGrp="1"/>
          </p:cNvGraphicFramePr>
          <p:nvPr/>
        </p:nvGraphicFramePr>
        <p:xfrm>
          <a:off x="500063" y="2871936"/>
          <a:ext cx="2711450" cy="2668588"/>
        </p:xfrm>
        <a:graphic>
          <a:graphicData uri="http://schemas.openxmlformats.org/drawingml/2006/table">
            <a:tbl>
              <a:tblPr/>
              <a:tblGrid>
                <a:gridCol w="542925"/>
                <a:gridCol w="539750"/>
                <a:gridCol w="542925"/>
                <a:gridCol w="542925"/>
                <a:gridCol w="542925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" name="Text Box 60"/>
          <p:cNvSpPr txBox="1">
            <a:spLocks noChangeArrowheads="1"/>
          </p:cNvSpPr>
          <p:nvPr/>
        </p:nvSpPr>
        <p:spPr bwMode="auto">
          <a:xfrm>
            <a:off x="571540" y="4548336"/>
            <a:ext cx="55399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28" name="Text Box 61"/>
          <p:cNvSpPr txBox="1">
            <a:spLocks noChangeArrowheads="1"/>
          </p:cNvSpPr>
          <p:nvPr/>
        </p:nvSpPr>
        <p:spPr bwMode="auto">
          <a:xfrm>
            <a:off x="1241465" y="4548336"/>
            <a:ext cx="55399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29" name="Text Box 62"/>
          <p:cNvSpPr txBox="1">
            <a:spLocks noChangeArrowheads="1"/>
          </p:cNvSpPr>
          <p:nvPr/>
        </p:nvSpPr>
        <p:spPr bwMode="auto">
          <a:xfrm>
            <a:off x="2144713" y="2871936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30" name="Rectangle 63"/>
          <p:cNvSpPr>
            <a:spLocks noChangeArrowheads="1"/>
          </p:cNvSpPr>
          <p:nvPr/>
        </p:nvSpPr>
        <p:spPr bwMode="auto">
          <a:xfrm>
            <a:off x="2144713" y="3633936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31" name="Rectangle 64"/>
          <p:cNvSpPr>
            <a:spLocks noChangeArrowheads="1"/>
          </p:cNvSpPr>
          <p:nvPr/>
        </p:nvSpPr>
        <p:spPr bwMode="auto">
          <a:xfrm rot="2668076">
            <a:off x="2144713" y="4395936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32" name="Line 65"/>
          <p:cNvSpPr>
            <a:spLocks noChangeShapeType="1"/>
          </p:cNvSpPr>
          <p:nvPr/>
        </p:nvSpPr>
        <p:spPr bwMode="auto">
          <a:xfrm>
            <a:off x="500063" y="3141811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3" name="Line 66"/>
          <p:cNvSpPr>
            <a:spLocks noChangeShapeType="1"/>
          </p:cNvSpPr>
          <p:nvPr/>
        </p:nvSpPr>
        <p:spPr bwMode="auto">
          <a:xfrm>
            <a:off x="500063" y="2994694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4" name="Line 67"/>
          <p:cNvSpPr>
            <a:spLocks noChangeShapeType="1"/>
          </p:cNvSpPr>
          <p:nvPr/>
        </p:nvSpPr>
        <p:spPr bwMode="auto">
          <a:xfrm>
            <a:off x="500063" y="3282726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5" name="Line 68"/>
          <p:cNvSpPr>
            <a:spLocks noChangeShapeType="1"/>
          </p:cNvSpPr>
          <p:nvPr/>
        </p:nvSpPr>
        <p:spPr bwMode="auto">
          <a:xfrm>
            <a:off x="769938" y="2871936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6" name="Line 69"/>
          <p:cNvSpPr>
            <a:spLocks noChangeShapeType="1"/>
          </p:cNvSpPr>
          <p:nvPr/>
        </p:nvSpPr>
        <p:spPr bwMode="auto">
          <a:xfrm>
            <a:off x="630000" y="287779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7" name="Line 70"/>
          <p:cNvSpPr>
            <a:spLocks noChangeShapeType="1"/>
          </p:cNvSpPr>
          <p:nvPr/>
        </p:nvSpPr>
        <p:spPr bwMode="auto">
          <a:xfrm>
            <a:off x="915988" y="2871936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8" name="Text Box 71"/>
          <p:cNvSpPr txBox="1">
            <a:spLocks noChangeArrowheads="1"/>
          </p:cNvSpPr>
          <p:nvPr/>
        </p:nvSpPr>
        <p:spPr bwMode="auto">
          <a:xfrm>
            <a:off x="692126" y="2965077"/>
            <a:ext cx="49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400" i="1" dirty="0">
                <a:solidFill>
                  <a:schemeClr val="bg1"/>
                </a:solidFill>
                <a:latin typeface="Times New Roman" pitchFamily="18" charset="0"/>
              </a:rPr>
              <a:t>w</a:t>
            </a:r>
          </a:p>
        </p:txBody>
      </p:sp>
      <p:grpSp>
        <p:nvGrpSpPr>
          <p:cNvPr id="39" name="Group 73"/>
          <p:cNvGrpSpPr>
            <a:grpSpLocks/>
          </p:cNvGrpSpPr>
          <p:nvPr/>
        </p:nvGrpSpPr>
        <p:grpSpPr bwMode="auto">
          <a:xfrm>
            <a:off x="3624263" y="2871936"/>
            <a:ext cx="2514600" cy="3581400"/>
            <a:chOff x="2160" y="576"/>
            <a:chExt cx="1584" cy="2256"/>
          </a:xfrm>
        </p:grpSpPr>
        <p:sp>
          <p:nvSpPr>
            <p:cNvPr id="40" name="Rectangle 74"/>
            <p:cNvSpPr>
              <a:spLocks noChangeArrowheads="1"/>
            </p:cNvSpPr>
            <p:nvPr/>
          </p:nvSpPr>
          <p:spPr bwMode="auto">
            <a:xfrm>
              <a:off x="2160" y="576"/>
              <a:ext cx="1584" cy="2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41" name="Rectangle 75"/>
            <p:cNvSpPr>
              <a:spLocks noChangeArrowheads="1"/>
            </p:cNvSpPr>
            <p:nvPr/>
          </p:nvSpPr>
          <p:spPr bwMode="auto">
            <a:xfrm>
              <a:off x="2496" y="912"/>
              <a:ext cx="912" cy="153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kumimoji="0" lang="zh-TW" altLang="en-US" dirty="0">
                <a:solidFill>
                  <a:schemeClr val="accent6">
                    <a:lumMod val="25000"/>
                  </a:schemeClr>
                </a:solidFill>
                <a:latin typeface="Corbel" pitchFamily="34" charset="0"/>
              </a:endParaRPr>
            </a:p>
          </p:txBody>
        </p:sp>
        <p:sp>
          <p:nvSpPr>
            <p:cNvPr id="42" name="Line 76"/>
            <p:cNvSpPr>
              <a:spLocks noChangeShapeType="1"/>
            </p:cNvSpPr>
            <p:nvPr/>
          </p:nvSpPr>
          <p:spPr bwMode="auto">
            <a:xfrm>
              <a:off x="2496" y="110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3" name="Line 77"/>
            <p:cNvSpPr>
              <a:spLocks noChangeShapeType="1"/>
            </p:cNvSpPr>
            <p:nvPr/>
          </p:nvSpPr>
          <p:spPr bwMode="auto">
            <a:xfrm>
              <a:off x="2496" y="148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4" name="Line 78"/>
            <p:cNvSpPr>
              <a:spLocks noChangeShapeType="1"/>
            </p:cNvSpPr>
            <p:nvPr/>
          </p:nvSpPr>
          <p:spPr bwMode="auto">
            <a:xfrm>
              <a:off x="2496" y="129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5" name="Line 79"/>
            <p:cNvSpPr>
              <a:spLocks noChangeShapeType="1"/>
            </p:cNvSpPr>
            <p:nvPr/>
          </p:nvSpPr>
          <p:spPr bwMode="auto">
            <a:xfrm>
              <a:off x="2496" y="187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6" name="Line 80"/>
            <p:cNvSpPr>
              <a:spLocks noChangeShapeType="1"/>
            </p:cNvSpPr>
            <p:nvPr/>
          </p:nvSpPr>
          <p:spPr bwMode="auto">
            <a:xfrm>
              <a:off x="2496" y="206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7" name="Line 81"/>
            <p:cNvSpPr>
              <a:spLocks noChangeShapeType="1"/>
            </p:cNvSpPr>
            <p:nvPr/>
          </p:nvSpPr>
          <p:spPr bwMode="auto">
            <a:xfrm>
              <a:off x="2496" y="225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8" name="Line 82"/>
            <p:cNvSpPr>
              <a:spLocks noChangeShapeType="1"/>
            </p:cNvSpPr>
            <p:nvPr/>
          </p:nvSpPr>
          <p:spPr bwMode="auto">
            <a:xfrm>
              <a:off x="2603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9" name="Line 83"/>
            <p:cNvSpPr>
              <a:spLocks noChangeShapeType="1"/>
            </p:cNvSpPr>
            <p:nvPr/>
          </p:nvSpPr>
          <p:spPr bwMode="auto">
            <a:xfrm>
              <a:off x="2699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0" name="Line 84"/>
            <p:cNvSpPr>
              <a:spLocks noChangeShapeType="1"/>
            </p:cNvSpPr>
            <p:nvPr/>
          </p:nvSpPr>
          <p:spPr bwMode="auto">
            <a:xfrm>
              <a:off x="3312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1" name="Line 85"/>
            <p:cNvSpPr>
              <a:spLocks noChangeShapeType="1"/>
            </p:cNvSpPr>
            <p:nvPr/>
          </p:nvSpPr>
          <p:spPr bwMode="auto">
            <a:xfrm>
              <a:off x="3216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2" name="Arc 86"/>
            <p:cNvSpPr>
              <a:spLocks/>
            </p:cNvSpPr>
            <p:nvPr/>
          </p:nvSpPr>
          <p:spPr bwMode="auto">
            <a:xfrm>
              <a:off x="3120" y="1200"/>
              <a:ext cx="288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3" name="Arc 87"/>
            <p:cNvSpPr>
              <a:spLocks/>
            </p:cNvSpPr>
            <p:nvPr/>
          </p:nvSpPr>
          <p:spPr bwMode="auto">
            <a:xfrm flipH="1">
              <a:off x="2496" y="1200"/>
              <a:ext cx="288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4" name="Text Box 88"/>
            <p:cNvSpPr txBox="1">
              <a:spLocks noChangeArrowheads="1"/>
            </p:cNvSpPr>
            <p:nvPr/>
          </p:nvSpPr>
          <p:spPr bwMode="auto">
            <a:xfrm>
              <a:off x="2855" y="1067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2400" i="1">
                  <a:solidFill>
                    <a:schemeClr val="bg1"/>
                  </a:solidFill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55" name="Text Box 89"/>
            <p:cNvSpPr txBox="1">
              <a:spLocks noChangeArrowheads="1"/>
            </p:cNvSpPr>
            <p:nvPr/>
          </p:nvSpPr>
          <p:spPr bwMode="auto">
            <a:xfrm>
              <a:off x="2529" y="2496"/>
              <a:ext cx="8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2400" i="1">
                  <a:solidFill>
                    <a:schemeClr val="bg1"/>
                  </a:solidFill>
                  <a:latin typeface="Times New Roman" pitchFamily="18" charset="0"/>
                </a:rPr>
                <a:t>k = w </a:t>
              </a:r>
              <a:r>
                <a:rPr kumimoji="0" lang="en-US" altLang="zh-TW" sz="2400">
                  <a:solidFill>
                    <a:schemeClr val="bg1"/>
                  </a:solidFill>
                  <a:latin typeface="Times New Roman" pitchFamily="18" charset="0"/>
                </a:rPr>
                <a:t>x</a:t>
              </a:r>
              <a:r>
                <a:rPr kumimoji="0" lang="en-US" altLang="zh-TW" sz="2400" i="1">
                  <a:solidFill>
                    <a:schemeClr val="bg1"/>
                  </a:solidFill>
                  <a:latin typeface="Times New Roman" pitchFamily="18" charset="0"/>
                </a:rPr>
                <a:t> h</a:t>
              </a:r>
            </a:p>
          </p:txBody>
        </p:sp>
      </p:grpSp>
      <p:grpSp>
        <p:nvGrpSpPr>
          <p:cNvPr id="56" name="Group 90"/>
          <p:cNvGrpSpPr>
            <a:grpSpLocks/>
          </p:cNvGrpSpPr>
          <p:nvPr/>
        </p:nvGrpSpPr>
        <p:grpSpPr bwMode="auto">
          <a:xfrm>
            <a:off x="6824663" y="3405336"/>
            <a:ext cx="1905000" cy="1905000"/>
            <a:chOff x="4032" y="528"/>
            <a:chExt cx="1584" cy="1584"/>
          </a:xfrm>
        </p:grpSpPr>
        <p:sp>
          <p:nvSpPr>
            <p:cNvPr id="57" name="Rectangle 91"/>
            <p:cNvSpPr>
              <a:spLocks noChangeArrowheads="1"/>
            </p:cNvSpPr>
            <p:nvPr/>
          </p:nvSpPr>
          <p:spPr bwMode="auto">
            <a:xfrm>
              <a:off x="4032" y="528"/>
              <a:ext cx="1584" cy="15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58" name="Line 92"/>
            <p:cNvSpPr>
              <a:spLocks noChangeShapeType="1"/>
            </p:cNvSpPr>
            <p:nvPr/>
          </p:nvSpPr>
          <p:spPr bwMode="auto">
            <a:xfrm>
              <a:off x="4032" y="672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9" name="Line 93"/>
            <p:cNvSpPr>
              <a:spLocks noChangeShapeType="1"/>
            </p:cNvSpPr>
            <p:nvPr/>
          </p:nvSpPr>
          <p:spPr bwMode="auto">
            <a:xfrm>
              <a:off x="4032" y="816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0" name="Line 94"/>
            <p:cNvSpPr>
              <a:spLocks noChangeShapeType="1"/>
            </p:cNvSpPr>
            <p:nvPr/>
          </p:nvSpPr>
          <p:spPr bwMode="auto">
            <a:xfrm>
              <a:off x="4032" y="960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1" name="Line 95"/>
            <p:cNvSpPr>
              <a:spLocks noChangeShapeType="1"/>
            </p:cNvSpPr>
            <p:nvPr/>
          </p:nvSpPr>
          <p:spPr bwMode="auto">
            <a:xfrm>
              <a:off x="4032" y="1104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2" name="Line 96"/>
            <p:cNvSpPr>
              <a:spLocks noChangeShapeType="1"/>
            </p:cNvSpPr>
            <p:nvPr/>
          </p:nvSpPr>
          <p:spPr bwMode="auto">
            <a:xfrm>
              <a:off x="4032" y="1248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3" name="Line 97"/>
            <p:cNvSpPr>
              <a:spLocks noChangeShapeType="1"/>
            </p:cNvSpPr>
            <p:nvPr/>
          </p:nvSpPr>
          <p:spPr bwMode="auto">
            <a:xfrm>
              <a:off x="4032" y="1392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4" name="Line 98"/>
            <p:cNvSpPr>
              <a:spLocks noChangeShapeType="1"/>
            </p:cNvSpPr>
            <p:nvPr/>
          </p:nvSpPr>
          <p:spPr bwMode="auto">
            <a:xfrm>
              <a:off x="4032" y="1536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5" name="Line 99"/>
            <p:cNvSpPr>
              <a:spLocks noChangeShapeType="1"/>
            </p:cNvSpPr>
            <p:nvPr/>
          </p:nvSpPr>
          <p:spPr bwMode="auto">
            <a:xfrm>
              <a:off x="4032" y="1680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6" name="Line 100"/>
            <p:cNvSpPr>
              <a:spLocks noChangeShapeType="1"/>
            </p:cNvSpPr>
            <p:nvPr/>
          </p:nvSpPr>
          <p:spPr bwMode="auto">
            <a:xfrm>
              <a:off x="4032" y="1824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7" name="Line 101"/>
            <p:cNvSpPr>
              <a:spLocks noChangeShapeType="1"/>
            </p:cNvSpPr>
            <p:nvPr/>
          </p:nvSpPr>
          <p:spPr bwMode="auto">
            <a:xfrm>
              <a:off x="4032" y="1968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8" name="Line 102"/>
            <p:cNvSpPr>
              <a:spLocks noChangeShapeType="1"/>
            </p:cNvSpPr>
            <p:nvPr/>
          </p:nvSpPr>
          <p:spPr bwMode="auto">
            <a:xfrm>
              <a:off x="4165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9" name="Line 103"/>
            <p:cNvSpPr>
              <a:spLocks noChangeShapeType="1"/>
            </p:cNvSpPr>
            <p:nvPr/>
          </p:nvSpPr>
          <p:spPr bwMode="auto">
            <a:xfrm>
              <a:off x="4320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70" name="Line 104"/>
            <p:cNvSpPr>
              <a:spLocks noChangeShapeType="1"/>
            </p:cNvSpPr>
            <p:nvPr/>
          </p:nvSpPr>
          <p:spPr bwMode="auto">
            <a:xfrm>
              <a:off x="4464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71" name="Line 105"/>
            <p:cNvSpPr>
              <a:spLocks noChangeShapeType="1"/>
            </p:cNvSpPr>
            <p:nvPr/>
          </p:nvSpPr>
          <p:spPr bwMode="auto">
            <a:xfrm>
              <a:off x="4608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72" name="Line 106"/>
            <p:cNvSpPr>
              <a:spLocks noChangeShapeType="1"/>
            </p:cNvSpPr>
            <p:nvPr/>
          </p:nvSpPr>
          <p:spPr bwMode="auto">
            <a:xfrm>
              <a:off x="4752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73" name="Line 107"/>
            <p:cNvSpPr>
              <a:spLocks noChangeShapeType="1"/>
            </p:cNvSpPr>
            <p:nvPr/>
          </p:nvSpPr>
          <p:spPr bwMode="auto">
            <a:xfrm>
              <a:off x="4896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74" name="Line 108"/>
            <p:cNvSpPr>
              <a:spLocks noChangeShapeType="1"/>
            </p:cNvSpPr>
            <p:nvPr/>
          </p:nvSpPr>
          <p:spPr bwMode="auto">
            <a:xfrm>
              <a:off x="5040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75" name="Line 109"/>
            <p:cNvSpPr>
              <a:spLocks noChangeShapeType="1"/>
            </p:cNvSpPr>
            <p:nvPr/>
          </p:nvSpPr>
          <p:spPr bwMode="auto">
            <a:xfrm>
              <a:off x="5184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76" name="Line 110"/>
            <p:cNvSpPr>
              <a:spLocks noChangeShapeType="1"/>
            </p:cNvSpPr>
            <p:nvPr/>
          </p:nvSpPr>
          <p:spPr bwMode="auto">
            <a:xfrm>
              <a:off x="5328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77" name="Line 111"/>
            <p:cNvSpPr>
              <a:spLocks noChangeShapeType="1"/>
            </p:cNvSpPr>
            <p:nvPr/>
          </p:nvSpPr>
          <p:spPr bwMode="auto">
            <a:xfrm>
              <a:off x="5483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78" name="Line 112"/>
          <p:cNvSpPr>
            <a:spLocks noChangeShapeType="1"/>
          </p:cNvSpPr>
          <p:nvPr/>
        </p:nvSpPr>
        <p:spPr bwMode="auto">
          <a:xfrm>
            <a:off x="1043608" y="3100536"/>
            <a:ext cx="23760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79" name="Line 113"/>
          <p:cNvSpPr>
            <a:spLocks noChangeShapeType="1"/>
          </p:cNvSpPr>
          <p:nvPr/>
        </p:nvSpPr>
        <p:spPr bwMode="auto">
          <a:xfrm>
            <a:off x="3419872" y="3100536"/>
            <a:ext cx="0" cy="10668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80" name="Line 114"/>
          <p:cNvSpPr>
            <a:spLocks noChangeShapeType="1"/>
          </p:cNvSpPr>
          <p:nvPr/>
        </p:nvSpPr>
        <p:spPr bwMode="auto">
          <a:xfrm>
            <a:off x="3395663" y="4167336"/>
            <a:ext cx="685800" cy="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81" name="Line 115"/>
          <p:cNvSpPr>
            <a:spLocks noChangeShapeType="1"/>
          </p:cNvSpPr>
          <p:nvPr/>
        </p:nvSpPr>
        <p:spPr bwMode="auto">
          <a:xfrm>
            <a:off x="3700463" y="342914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82" name="Line 116"/>
          <p:cNvSpPr>
            <a:spLocks noChangeShapeType="1"/>
          </p:cNvSpPr>
          <p:nvPr/>
        </p:nvSpPr>
        <p:spPr bwMode="auto">
          <a:xfrm>
            <a:off x="3887788" y="342914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83" name="Text Box 117"/>
          <p:cNvSpPr txBox="1">
            <a:spLocks noChangeArrowheads="1"/>
          </p:cNvSpPr>
          <p:nvPr/>
        </p:nvSpPr>
        <p:spPr bwMode="auto">
          <a:xfrm>
            <a:off x="3624263" y="3557736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i="1">
                <a:solidFill>
                  <a:schemeClr val="bg1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84" name="Line 118"/>
          <p:cNvSpPr>
            <a:spLocks noChangeShapeType="1"/>
          </p:cNvSpPr>
          <p:nvPr/>
        </p:nvSpPr>
        <p:spPr bwMode="auto">
          <a:xfrm>
            <a:off x="5757863" y="4167336"/>
            <a:ext cx="6858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85" name="Line 119"/>
          <p:cNvSpPr>
            <a:spLocks noChangeShapeType="1"/>
          </p:cNvSpPr>
          <p:nvPr/>
        </p:nvSpPr>
        <p:spPr bwMode="auto">
          <a:xfrm flipV="1">
            <a:off x="6443663" y="3481536"/>
            <a:ext cx="0" cy="6858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86" name="Line 120"/>
          <p:cNvSpPr>
            <a:spLocks noChangeShapeType="1"/>
          </p:cNvSpPr>
          <p:nvPr/>
        </p:nvSpPr>
        <p:spPr bwMode="auto">
          <a:xfrm>
            <a:off x="6443663" y="3481536"/>
            <a:ext cx="381000" cy="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87" name="Rectangle 121"/>
          <p:cNvSpPr>
            <a:spLocks noChangeArrowheads="1"/>
          </p:cNvSpPr>
          <p:nvPr/>
        </p:nvSpPr>
        <p:spPr bwMode="auto">
          <a:xfrm>
            <a:off x="6824663" y="3418036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en-US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88" name="Text Box 122"/>
          <p:cNvSpPr txBox="1">
            <a:spLocks noChangeArrowheads="1"/>
          </p:cNvSpPr>
          <p:nvPr/>
        </p:nvSpPr>
        <p:spPr bwMode="auto">
          <a:xfrm>
            <a:off x="6443663" y="3024336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i="1">
                <a:solidFill>
                  <a:srgbClr val="002060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89" name="Text Box 123"/>
          <p:cNvSpPr txBox="1">
            <a:spLocks noChangeArrowheads="1"/>
          </p:cNvSpPr>
          <p:nvPr/>
        </p:nvSpPr>
        <p:spPr bwMode="auto">
          <a:xfrm>
            <a:off x="755576" y="5730998"/>
            <a:ext cx="21923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 dirty="0">
                <a:solidFill>
                  <a:srgbClr val="002060"/>
                </a:solidFill>
                <a:latin typeface="Times New Roman" pitchFamily="18" charset="0"/>
                <a:ea typeface="華康儷中黑" pitchFamily="1" charset="-120"/>
              </a:rPr>
              <a:t>Original Image</a:t>
            </a:r>
            <a:endParaRPr kumimoji="0" lang="zh-TW" altLang="en-US" sz="2400" b="1" dirty="0">
              <a:solidFill>
                <a:srgbClr val="00206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90" name="Text Box 124"/>
          <p:cNvSpPr txBox="1">
            <a:spLocks noChangeArrowheads="1"/>
          </p:cNvSpPr>
          <p:nvPr/>
        </p:nvSpPr>
        <p:spPr bwMode="auto">
          <a:xfrm>
            <a:off x="4283968" y="3060700"/>
            <a:ext cx="1146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b="1" dirty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codeword</a:t>
            </a:r>
            <a:endParaRPr kumimoji="0" lang="zh-TW" altLang="en-US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91" name="Text Box 125"/>
          <p:cNvSpPr txBox="1">
            <a:spLocks noChangeArrowheads="1"/>
          </p:cNvSpPr>
          <p:nvPr/>
        </p:nvSpPr>
        <p:spPr bwMode="auto">
          <a:xfrm>
            <a:off x="4283968" y="2452886"/>
            <a:ext cx="12969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 dirty="0">
                <a:solidFill>
                  <a:srgbClr val="002060"/>
                </a:solidFill>
                <a:latin typeface="Times New Roman" pitchFamily="18" charset="0"/>
                <a:ea typeface="華康儷中黑" pitchFamily="1" charset="-120"/>
              </a:rPr>
              <a:t>Codebook</a:t>
            </a:r>
            <a:endParaRPr kumimoji="0" lang="zh-TW" altLang="en-US" sz="2000" b="1" dirty="0">
              <a:solidFill>
                <a:srgbClr val="00206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92" name="Text Box 127"/>
          <p:cNvSpPr txBox="1">
            <a:spLocks noChangeArrowheads="1"/>
          </p:cNvSpPr>
          <p:nvPr/>
        </p:nvSpPr>
        <p:spPr bwMode="auto">
          <a:xfrm>
            <a:off x="7020272" y="5442966"/>
            <a:ext cx="1585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 dirty="0">
                <a:solidFill>
                  <a:srgbClr val="002060"/>
                </a:solidFill>
                <a:latin typeface="華康儷中黑" pitchFamily="1" charset="-120"/>
                <a:ea typeface="華康儷中黑" pitchFamily="1" charset="-120"/>
              </a:rPr>
              <a:t>Index Table</a:t>
            </a:r>
            <a:endParaRPr kumimoji="0" lang="zh-TW" altLang="en-US" sz="2000" b="1" dirty="0">
              <a:solidFill>
                <a:srgbClr val="002060"/>
              </a:solidFill>
              <a:latin typeface="華康儷中黑" pitchFamily="1" charset="-120"/>
              <a:ea typeface="華康儷中黑" pitchFamily="1" charset="-120"/>
            </a:endParaRPr>
          </a:p>
        </p:txBody>
      </p:sp>
      <p:sp>
        <p:nvSpPr>
          <p:cNvPr id="93" name="Text Box 128"/>
          <p:cNvSpPr txBox="1">
            <a:spLocks noChangeArrowheads="1"/>
          </p:cNvSpPr>
          <p:nvPr/>
        </p:nvSpPr>
        <p:spPr bwMode="auto">
          <a:xfrm>
            <a:off x="899592" y="2514382"/>
            <a:ext cx="27302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b="1" dirty="0">
                <a:solidFill>
                  <a:schemeClr val="accent6">
                    <a:lumMod val="25000"/>
                  </a:schemeClr>
                </a:solidFill>
                <a:latin typeface="Times New Roman" pitchFamily="18" charset="0"/>
                <a:ea typeface="華康儷中黑" pitchFamily="1" charset="-120"/>
              </a:rPr>
              <a:t>Find the closest </a:t>
            </a:r>
            <a:r>
              <a:rPr kumimoji="0" lang="en-US" altLang="zh-TW" b="1" dirty="0" smtClean="0">
                <a:solidFill>
                  <a:schemeClr val="accent6">
                    <a:lumMod val="25000"/>
                  </a:schemeClr>
                </a:solidFill>
                <a:latin typeface="Times New Roman" pitchFamily="18" charset="0"/>
                <a:ea typeface="華康儷中黑" pitchFamily="1" charset="-120"/>
              </a:rPr>
              <a:t>codeword</a:t>
            </a:r>
            <a:endParaRPr kumimoji="0" lang="zh-TW" altLang="en-US" b="1" dirty="0">
              <a:solidFill>
                <a:schemeClr val="accent6">
                  <a:lumMod val="25000"/>
                </a:schemeClr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94" name="Text Box 129"/>
          <p:cNvSpPr txBox="1">
            <a:spLocks noChangeArrowheads="1"/>
          </p:cNvSpPr>
          <p:nvPr/>
        </p:nvSpPr>
        <p:spPr bwMode="auto">
          <a:xfrm>
            <a:off x="539552" y="1681644"/>
            <a:ext cx="2808312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3200" b="1" u="sng" dirty="0" smtClean="0">
                <a:solidFill>
                  <a:srgbClr val="FFFF00"/>
                </a:solidFill>
                <a:latin typeface="Corbel" pitchFamily="34" charset="0"/>
              </a:rPr>
              <a:t>Full Search</a:t>
            </a:r>
            <a:endParaRPr kumimoji="0" lang="en-US" altLang="zh-TW" sz="2400" b="1" u="sng" dirty="0">
              <a:solidFill>
                <a:srgbClr val="FFFF00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4800" dirty="0" smtClean="0">
                <a:solidFill>
                  <a:srgbClr val="FFFF00"/>
                </a:solidFill>
              </a:rPr>
              <a:t>Solution to </a:t>
            </a:r>
            <a:r>
              <a:rPr lang="en-US" altLang="zh-TW" sz="4800" dirty="0" smtClean="0">
                <a:solidFill>
                  <a:srgbClr val="FFFF00"/>
                </a:solidFill>
              </a:rPr>
              <a:t>Time Complexity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83040"/>
            <a:ext cx="8229600" cy="4526280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 </a:t>
            </a:r>
            <a:r>
              <a:rPr lang="en-US" altLang="zh-TW" sz="2800" dirty="0" smtClean="0"/>
              <a:t>Classified Vector Quantization (CVQ)</a:t>
            </a:r>
          </a:p>
          <a:p>
            <a:r>
              <a:rPr lang="en-US" altLang="zh-TW" sz="2800" dirty="0" smtClean="0"/>
              <a:t> </a:t>
            </a:r>
            <a:r>
              <a:rPr lang="en-US" altLang="zh-TW" sz="2800" dirty="0" smtClean="0"/>
              <a:t>Tree Structured Vector Quantization (TSVQ)</a:t>
            </a:r>
          </a:p>
          <a:p>
            <a:r>
              <a:rPr lang="en-US" altLang="zh-TW" sz="2800" dirty="0" smtClean="0"/>
              <a:t> Principal Component Analysis (PCA)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 smtClean="0">
                <a:solidFill>
                  <a:srgbClr val="FFFF00"/>
                </a:solidFill>
              </a:rPr>
              <a:t>Classified Vector Quantization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/>
              <a:t> Comparable image quality to VQ</a:t>
            </a:r>
          </a:p>
          <a:p>
            <a:r>
              <a:rPr lang="en-US" altLang="zh-TW" sz="3600" dirty="0" smtClean="0"/>
              <a:t> Less computational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 smtClean="0">
                <a:solidFill>
                  <a:srgbClr val="FFFF00"/>
                </a:solidFill>
              </a:rPr>
              <a:t>Classified Vector Quantization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4" name="內容版面配置區 1"/>
          <p:cNvSpPr txBox="1">
            <a:spLocks/>
          </p:cNvSpPr>
          <p:nvPr/>
        </p:nvSpPr>
        <p:spPr bwMode="auto">
          <a:xfrm>
            <a:off x="107950" y="1412875"/>
            <a:ext cx="9504363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zh-TW" sz="3200" kern="0" dirty="0">
              <a:solidFill>
                <a:sysClr val="windowText" lastClr="0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ext Box 129"/>
          <p:cNvSpPr txBox="1">
            <a:spLocks noChangeArrowheads="1"/>
          </p:cNvSpPr>
          <p:nvPr/>
        </p:nvSpPr>
        <p:spPr bwMode="auto">
          <a:xfrm>
            <a:off x="467544" y="1484784"/>
            <a:ext cx="1655762" cy="522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800" b="1" u="sng" dirty="0">
                <a:solidFill>
                  <a:srgbClr val="FFFF00"/>
                </a:solidFill>
                <a:latin typeface="Corbel" pitchFamily="34" charset="0"/>
              </a:rPr>
              <a:t>Encoder</a:t>
            </a:r>
            <a:endParaRPr kumimoji="0" lang="en-US" altLang="zh-TW" sz="2000" b="1" u="sng" dirty="0">
              <a:solidFill>
                <a:srgbClr val="FFFF00"/>
              </a:solidFill>
              <a:latin typeface="Corbel" pitchFamily="34" charset="0"/>
            </a:endParaRPr>
          </a:p>
        </p:txBody>
      </p:sp>
      <p:graphicFrame>
        <p:nvGraphicFramePr>
          <p:cNvPr id="10" name="Group 130"/>
          <p:cNvGraphicFramePr>
            <a:graphicFrameLocks noGrp="1"/>
          </p:cNvGraphicFramePr>
          <p:nvPr/>
        </p:nvGraphicFramePr>
        <p:xfrm>
          <a:off x="467544" y="2341811"/>
          <a:ext cx="2711450" cy="2668588"/>
        </p:xfrm>
        <a:graphic>
          <a:graphicData uri="http://schemas.openxmlformats.org/drawingml/2006/table">
            <a:tbl>
              <a:tblPr/>
              <a:tblGrid>
                <a:gridCol w="542925"/>
                <a:gridCol w="539750"/>
                <a:gridCol w="542925"/>
                <a:gridCol w="542925"/>
                <a:gridCol w="542925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ext Box 60"/>
          <p:cNvSpPr txBox="1">
            <a:spLocks noChangeArrowheads="1"/>
          </p:cNvSpPr>
          <p:nvPr/>
        </p:nvSpPr>
        <p:spPr bwMode="auto">
          <a:xfrm>
            <a:off x="539021" y="4018211"/>
            <a:ext cx="55399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12" name="Text Box 61"/>
          <p:cNvSpPr txBox="1">
            <a:spLocks noChangeArrowheads="1"/>
          </p:cNvSpPr>
          <p:nvPr/>
        </p:nvSpPr>
        <p:spPr bwMode="auto">
          <a:xfrm>
            <a:off x="1208946" y="4018211"/>
            <a:ext cx="55399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2112194" y="2341811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14" name="Rectangle 63"/>
          <p:cNvSpPr>
            <a:spLocks noChangeArrowheads="1"/>
          </p:cNvSpPr>
          <p:nvPr/>
        </p:nvSpPr>
        <p:spPr bwMode="auto">
          <a:xfrm>
            <a:off x="2112194" y="3103811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 dirty="0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15" name="Rectangle 64"/>
          <p:cNvSpPr>
            <a:spLocks noChangeArrowheads="1"/>
          </p:cNvSpPr>
          <p:nvPr/>
        </p:nvSpPr>
        <p:spPr bwMode="auto">
          <a:xfrm rot="2668076">
            <a:off x="2112194" y="3865811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 dirty="0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16" name="Line 65"/>
          <p:cNvSpPr>
            <a:spLocks noChangeShapeType="1"/>
          </p:cNvSpPr>
          <p:nvPr/>
        </p:nvSpPr>
        <p:spPr bwMode="auto">
          <a:xfrm>
            <a:off x="467544" y="2611686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7" name="Line 66"/>
          <p:cNvSpPr>
            <a:spLocks noChangeShapeType="1"/>
          </p:cNvSpPr>
          <p:nvPr/>
        </p:nvSpPr>
        <p:spPr bwMode="auto">
          <a:xfrm>
            <a:off x="467544" y="2464569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8" name="Line 67"/>
          <p:cNvSpPr>
            <a:spLocks noChangeShapeType="1"/>
          </p:cNvSpPr>
          <p:nvPr/>
        </p:nvSpPr>
        <p:spPr bwMode="auto">
          <a:xfrm>
            <a:off x="467544" y="2752601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9" name="Line 68"/>
          <p:cNvSpPr>
            <a:spLocks noChangeShapeType="1"/>
          </p:cNvSpPr>
          <p:nvPr/>
        </p:nvSpPr>
        <p:spPr bwMode="auto">
          <a:xfrm>
            <a:off x="737419" y="2341811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0" name="Line 69"/>
          <p:cNvSpPr>
            <a:spLocks noChangeShapeType="1"/>
          </p:cNvSpPr>
          <p:nvPr/>
        </p:nvSpPr>
        <p:spPr bwMode="auto">
          <a:xfrm>
            <a:off x="597481" y="2347673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1" name="Line 70"/>
          <p:cNvSpPr>
            <a:spLocks noChangeShapeType="1"/>
          </p:cNvSpPr>
          <p:nvPr/>
        </p:nvSpPr>
        <p:spPr bwMode="auto">
          <a:xfrm>
            <a:off x="883469" y="2341811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2" name="Text Box 71"/>
          <p:cNvSpPr txBox="1">
            <a:spLocks noChangeArrowheads="1"/>
          </p:cNvSpPr>
          <p:nvPr/>
        </p:nvSpPr>
        <p:spPr bwMode="auto">
          <a:xfrm>
            <a:off x="659607" y="2434952"/>
            <a:ext cx="49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400" i="1" dirty="0">
                <a:solidFill>
                  <a:schemeClr val="bg1"/>
                </a:solidFill>
                <a:latin typeface="Times New Roman" pitchFamily="18" charset="0"/>
              </a:rPr>
              <a:t>w</a:t>
            </a:r>
          </a:p>
        </p:txBody>
      </p:sp>
      <p:sp>
        <p:nvSpPr>
          <p:cNvPr id="23" name="Line 112"/>
          <p:cNvSpPr>
            <a:spLocks noChangeShapeType="1"/>
          </p:cNvSpPr>
          <p:nvPr/>
        </p:nvSpPr>
        <p:spPr bwMode="auto">
          <a:xfrm>
            <a:off x="874738" y="2524472"/>
            <a:ext cx="3996000" cy="0"/>
          </a:xfrm>
          <a:prstGeom prst="line">
            <a:avLst/>
          </a:prstGeom>
          <a:ln>
            <a:headEnd/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25" name="Text Box 123"/>
          <p:cNvSpPr txBox="1">
            <a:spLocks noChangeArrowheads="1"/>
          </p:cNvSpPr>
          <p:nvPr/>
        </p:nvSpPr>
        <p:spPr bwMode="auto">
          <a:xfrm>
            <a:off x="723057" y="5200873"/>
            <a:ext cx="21923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 dirty="0">
                <a:solidFill>
                  <a:srgbClr val="002060"/>
                </a:solidFill>
                <a:latin typeface="Times New Roman" pitchFamily="18" charset="0"/>
                <a:ea typeface="華康儷中黑" pitchFamily="1" charset="-120"/>
              </a:rPr>
              <a:t>Original Image</a:t>
            </a:r>
            <a:endParaRPr kumimoji="0" lang="zh-TW" altLang="en-US" sz="2400" b="1" dirty="0">
              <a:solidFill>
                <a:srgbClr val="00206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grpSp>
        <p:nvGrpSpPr>
          <p:cNvPr id="26" name="Group 73"/>
          <p:cNvGrpSpPr>
            <a:grpSpLocks/>
          </p:cNvGrpSpPr>
          <p:nvPr/>
        </p:nvGrpSpPr>
        <p:grpSpPr bwMode="auto">
          <a:xfrm>
            <a:off x="3467026" y="5013176"/>
            <a:ext cx="1368152" cy="1296144"/>
            <a:chOff x="2160" y="576"/>
            <a:chExt cx="1584" cy="1950"/>
          </a:xfrm>
        </p:grpSpPr>
        <p:sp>
          <p:nvSpPr>
            <p:cNvPr id="27" name="Rectangle 74"/>
            <p:cNvSpPr>
              <a:spLocks noChangeArrowheads="1"/>
            </p:cNvSpPr>
            <p:nvPr/>
          </p:nvSpPr>
          <p:spPr bwMode="auto">
            <a:xfrm>
              <a:off x="2160" y="576"/>
              <a:ext cx="1584" cy="19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28" name="Rectangle 75"/>
            <p:cNvSpPr>
              <a:spLocks noChangeArrowheads="1"/>
            </p:cNvSpPr>
            <p:nvPr/>
          </p:nvSpPr>
          <p:spPr bwMode="auto">
            <a:xfrm>
              <a:off x="2496" y="912"/>
              <a:ext cx="912" cy="153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29" name="Line 76"/>
            <p:cNvSpPr>
              <a:spLocks noChangeShapeType="1"/>
            </p:cNvSpPr>
            <p:nvPr/>
          </p:nvSpPr>
          <p:spPr bwMode="auto">
            <a:xfrm>
              <a:off x="2496" y="110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0" name="Line 77"/>
            <p:cNvSpPr>
              <a:spLocks noChangeShapeType="1"/>
            </p:cNvSpPr>
            <p:nvPr/>
          </p:nvSpPr>
          <p:spPr bwMode="auto">
            <a:xfrm>
              <a:off x="2496" y="148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1" name="Line 78"/>
            <p:cNvSpPr>
              <a:spLocks noChangeShapeType="1"/>
            </p:cNvSpPr>
            <p:nvPr/>
          </p:nvSpPr>
          <p:spPr bwMode="auto">
            <a:xfrm>
              <a:off x="2496" y="129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2" name="Line 79"/>
            <p:cNvSpPr>
              <a:spLocks noChangeShapeType="1"/>
            </p:cNvSpPr>
            <p:nvPr/>
          </p:nvSpPr>
          <p:spPr bwMode="auto">
            <a:xfrm>
              <a:off x="2496" y="187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3" name="Line 80"/>
            <p:cNvSpPr>
              <a:spLocks noChangeShapeType="1"/>
            </p:cNvSpPr>
            <p:nvPr/>
          </p:nvSpPr>
          <p:spPr bwMode="auto">
            <a:xfrm>
              <a:off x="2496" y="206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4" name="Line 81"/>
            <p:cNvSpPr>
              <a:spLocks noChangeShapeType="1"/>
            </p:cNvSpPr>
            <p:nvPr/>
          </p:nvSpPr>
          <p:spPr bwMode="auto">
            <a:xfrm>
              <a:off x="2496" y="225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5" name="Line 82"/>
            <p:cNvSpPr>
              <a:spLocks noChangeShapeType="1"/>
            </p:cNvSpPr>
            <p:nvPr/>
          </p:nvSpPr>
          <p:spPr bwMode="auto">
            <a:xfrm>
              <a:off x="2603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6" name="Line 83"/>
            <p:cNvSpPr>
              <a:spLocks noChangeShapeType="1"/>
            </p:cNvSpPr>
            <p:nvPr/>
          </p:nvSpPr>
          <p:spPr bwMode="auto">
            <a:xfrm>
              <a:off x="2699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7" name="Line 84"/>
            <p:cNvSpPr>
              <a:spLocks noChangeShapeType="1"/>
            </p:cNvSpPr>
            <p:nvPr/>
          </p:nvSpPr>
          <p:spPr bwMode="auto">
            <a:xfrm>
              <a:off x="3312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8" name="Line 85"/>
            <p:cNvSpPr>
              <a:spLocks noChangeShapeType="1"/>
            </p:cNvSpPr>
            <p:nvPr/>
          </p:nvSpPr>
          <p:spPr bwMode="auto">
            <a:xfrm>
              <a:off x="3216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9" name="Text Box 88"/>
            <p:cNvSpPr txBox="1">
              <a:spLocks noChangeArrowheads="1"/>
            </p:cNvSpPr>
            <p:nvPr/>
          </p:nvSpPr>
          <p:spPr bwMode="auto">
            <a:xfrm>
              <a:off x="2855" y="1067"/>
              <a:ext cx="1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kumimoji="0" lang="en-US" altLang="zh-TW" sz="2400" i="1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44" name="Text Box 125"/>
          <p:cNvSpPr txBox="1">
            <a:spLocks noChangeArrowheads="1"/>
          </p:cNvSpPr>
          <p:nvPr/>
        </p:nvSpPr>
        <p:spPr bwMode="auto">
          <a:xfrm>
            <a:off x="3467026" y="6272644"/>
            <a:ext cx="12961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b="1" dirty="0" smtClean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Codebook1</a:t>
            </a:r>
            <a:endParaRPr kumimoji="0" lang="zh-TW" altLang="en-US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4907186" y="2060848"/>
            <a:ext cx="1512168" cy="93610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kumimoji="0" lang="en-US" altLang="zh-TW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CVQ Encoder</a:t>
            </a:r>
            <a:endParaRPr kumimoji="0" lang="zh-TW" alt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Line 112"/>
          <p:cNvSpPr>
            <a:spLocks noChangeShapeType="1"/>
          </p:cNvSpPr>
          <p:nvPr/>
        </p:nvSpPr>
        <p:spPr bwMode="auto">
          <a:xfrm>
            <a:off x="4115098" y="2492896"/>
            <a:ext cx="0" cy="900000"/>
          </a:xfrm>
          <a:prstGeom prst="line">
            <a:avLst/>
          </a:prstGeom>
          <a:ln>
            <a:headEnd/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48" name="Rectangle 75"/>
          <p:cNvSpPr>
            <a:spLocks noChangeArrowheads="1"/>
          </p:cNvSpPr>
          <p:nvPr/>
        </p:nvSpPr>
        <p:spPr bwMode="auto">
          <a:xfrm>
            <a:off x="3539034" y="3429000"/>
            <a:ext cx="1224136" cy="79208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kumimoji="0" lang="en-US" altLang="zh-TW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Block </a:t>
            </a:r>
          </a:p>
          <a:p>
            <a:pPr algn="ctr"/>
            <a:r>
              <a:rPr kumimoji="0" lang="en-US" altLang="zh-TW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Classifier</a:t>
            </a:r>
            <a:endParaRPr kumimoji="0" lang="zh-TW" alt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Line 112"/>
          <p:cNvSpPr>
            <a:spLocks noChangeShapeType="1"/>
          </p:cNvSpPr>
          <p:nvPr/>
        </p:nvSpPr>
        <p:spPr bwMode="auto">
          <a:xfrm>
            <a:off x="6419354" y="2492896"/>
            <a:ext cx="1104974" cy="0"/>
          </a:xfrm>
          <a:prstGeom prst="line">
            <a:avLst/>
          </a:prstGeom>
          <a:ln>
            <a:headEnd/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50" name="Line 112"/>
          <p:cNvSpPr>
            <a:spLocks noChangeShapeType="1"/>
          </p:cNvSpPr>
          <p:nvPr/>
        </p:nvSpPr>
        <p:spPr bwMode="auto">
          <a:xfrm>
            <a:off x="4763170" y="3789040"/>
            <a:ext cx="864096" cy="0"/>
          </a:xfrm>
          <a:prstGeom prst="line">
            <a:avLst/>
          </a:prstGeom>
          <a:ln>
            <a:headEnd/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51" name="Line 112"/>
          <p:cNvSpPr>
            <a:spLocks noChangeShapeType="1"/>
          </p:cNvSpPr>
          <p:nvPr/>
        </p:nvSpPr>
        <p:spPr bwMode="auto">
          <a:xfrm>
            <a:off x="5627266" y="2996952"/>
            <a:ext cx="0" cy="1296144"/>
          </a:xfrm>
          <a:prstGeom prst="line">
            <a:avLst/>
          </a:prstGeom>
          <a:ln>
            <a:headEnd/>
            <a:tail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52" name="Line 112"/>
          <p:cNvSpPr>
            <a:spLocks noChangeShapeType="1"/>
          </p:cNvSpPr>
          <p:nvPr/>
        </p:nvSpPr>
        <p:spPr bwMode="auto">
          <a:xfrm>
            <a:off x="5627266" y="4293096"/>
            <a:ext cx="1008112" cy="576064"/>
          </a:xfrm>
          <a:prstGeom prst="line">
            <a:avLst/>
          </a:prstGeom>
          <a:ln>
            <a:headEnd/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grpSp>
        <p:nvGrpSpPr>
          <p:cNvPr id="55" name="Group 73"/>
          <p:cNvGrpSpPr>
            <a:grpSpLocks/>
          </p:cNvGrpSpPr>
          <p:nvPr/>
        </p:nvGrpSpPr>
        <p:grpSpPr bwMode="auto">
          <a:xfrm>
            <a:off x="4835178" y="5013176"/>
            <a:ext cx="1368152" cy="1296144"/>
            <a:chOff x="2160" y="576"/>
            <a:chExt cx="1584" cy="1950"/>
          </a:xfrm>
        </p:grpSpPr>
        <p:sp>
          <p:nvSpPr>
            <p:cNvPr id="56" name="Rectangle 74"/>
            <p:cNvSpPr>
              <a:spLocks noChangeArrowheads="1"/>
            </p:cNvSpPr>
            <p:nvPr/>
          </p:nvSpPr>
          <p:spPr bwMode="auto">
            <a:xfrm>
              <a:off x="2160" y="576"/>
              <a:ext cx="1584" cy="19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57" name="Rectangle 75"/>
            <p:cNvSpPr>
              <a:spLocks noChangeArrowheads="1"/>
            </p:cNvSpPr>
            <p:nvPr/>
          </p:nvSpPr>
          <p:spPr bwMode="auto">
            <a:xfrm>
              <a:off x="2496" y="912"/>
              <a:ext cx="912" cy="153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58" name="Line 76"/>
            <p:cNvSpPr>
              <a:spLocks noChangeShapeType="1"/>
            </p:cNvSpPr>
            <p:nvPr/>
          </p:nvSpPr>
          <p:spPr bwMode="auto">
            <a:xfrm>
              <a:off x="2496" y="110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9" name="Line 77"/>
            <p:cNvSpPr>
              <a:spLocks noChangeShapeType="1"/>
            </p:cNvSpPr>
            <p:nvPr/>
          </p:nvSpPr>
          <p:spPr bwMode="auto">
            <a:xfrm>
              <a:off x="2496" y="148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0" name="Line 78"/>
            <p:cNvSpPr>
              <a:spLocks noChangeShapeType="1"/>
            </p:cNvSpPr>
            <p:nvPr/>
          </p:nvSpPr>
          <p:spPr bwMode="auto">
            <a:xfrm>
              <a:off x="2496" y="129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1" name="Line 79"/>
            <p:cNvSpPr>
              <a:spLocks noChangeShapeType="1"/>
            </p:cNvSpPr>
            <p:nvPr/>
          </p:nvSpPr>
          <p:spPr bwMode="auto">
            <a:xfrm>
              <a:off x="2496" y="187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2" name="Line 80"/>
            <p:cNvSpPr>
              <a:spLocks noChangeShapeType="1"/>
            </p:cNvSpPr>
            <p:nvPr/>
          </p:nvSpPr>
          <p:spPr bwMode="auto">
            <a:xfrm>
              <a:off x="2496" y="206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3" name="Line 81"/>
            <p:cNvSpPr>
              <a:spLocks noChangeShapeType="1"/>
            </p:cNvSpPr>
            <p:nvPr/>
          </p:nvSpPr>
          <p:spPr bwMode="auto">
            <a:xfrm>
              <a:off x="2496" y="225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4" name="Line 82"/>
            <p:cNvSpPr>
              <a:spLocks noChangeShapeType="1"/>
            </p:cNvSpPr>
            <p:nvPr/>
          </p:nvSpPr>
          <p:spPr bwMode="auto">
            <a:xfrm>
              <a:off x="2603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5" name="Line 83"/>
            <p:cNvSpPr>
              <a:spLocks noChangeShapeType="1"/>
            </p:cNvSpPr>
            <p:nvPr/>
          </p:nvSpPr>
          <p:spPr bwMode="auto">
            <a:xfrm>
              <a:off x="2699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6" name="Line 84"/>
            <p:cNvSpPr>
              <a:spLocks noChangeShapeType="1"/>
            </p:cNvSpPr>
            <p:nvPr/>
          </p:nvSpPr>
          <p:spPr bwMode="auto">
            <a:xfrm>
              <a:off x="3312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7" name="Line 85"/>
            <p:cNvSpPr>
              <a:spLocks noChangeShapeType="1"/>
            </p:cNvSpPr>
            <p:nvPr/>
          </p:nvSpPr>
          <p:spPr bwMode="auto">
            <a:xfrm>
              <a:off x="3216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8" name="Text Box 88"/>
            <p:cNvSpPr txBox="1">
              <a:spLocks noChangeArrowheads="1"/>
            </p:cNvSpPr>
            <p:nvPr/>
          </p:nvSpPr>
          <p:spPr bwMode="auto">
            <a:xfrm>
              <a:off x="2855" y="1067"/>
              <a:ext cx="1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kumimoji="0" lang="en-US" altLang="zh-TW" sz="2400" i="1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69" name="Group 73"/>
          <p:cNvGrpSpPr>
            <a:grpSpLocks/>
          </p:cNvGrpSpPr>
          <p:nvPr/>
        </p:nvGrpSpPr>
        <p:grpSpPr bwMode="auto">
          <a:xfrm>
            <a:off x="7283450" y="5013176"/>
            <a:ext cx="1368152" cy="1296144"/>
            <a:chOff x="2160" y="576"/>
            <a:chExt cx="1584" cy="1950"/>
          </a:xfrm>
        </p:grpSpPr>
        <p:sp>
          <p:nvSpPr>
            <p:cNvPr id="70" name="Rectangle 74"/>
            <p:cNvSpPr>
              <a:spLocks noChangeArrowheads="1"/>
            </p:cNvSpPr>
            <p:nvPr/>
          </p:nvSpPr>
          <p:spPr bwMode="auto">
            <a:xfrm>
              <a:off x="2160" y="576"/>
              <a:ext cx="1584" cy="19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71" name="Rectangle 75"/>
            <p:cNvSpPr>
              <a:spLocks noChangeArrowheads="1"/>
            </p:cNvSpPr>
            <p:nvPr/>
          </p:nvSpPr>
          <p:spPr bwMode="auto">
            <a:xfrm>
              <a:off x="2496" y="912"/>
              <a:ext cx="912" cy="153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72" name="Line 76"/>
            <p:cNvSpPr>
              <a:spLocks noChangeShapeType="1"/>
            </p:cNvSpPr>
            <p:nvPr/>
          </p:nvSpPr>
          <p:spPr bwMode="auto">
            <a:xfrm>
              <a:off x="2496" y="110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73" name="Line 77"/>
            <p:cNvSpPr>
              <a:spLocks noChangeShapeType="1"/>
            </p:cNvSpPr>
            <p:nvPr/>
          </p:nvSpPr>
          <p:spPr bwMode="auto">
            <a:xfrm>
              <a:off x="2496" y="148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74" name="Line 78"/>
            <p:cNvSpPr>
              <a:spLocks noChangeShapeType="1"/>
            </p:cNvSpPr>
            <p:nvPr/>
          </p:nvSpPr>
          <p:spPr bwMode="auto">
            <a:xfrm>
              <a:off x="2496" y="129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75" name="Line 79"/>
            <p:cNvSpPr>
              <a:spLocks noChangeShapeType="1"/>
            </p:cNvSpPr>
            <p:nvPr/>
          </p:nvSpPr>
          <p:spPr bwMode="auto">
            <a:xfrm>
              <a:off x="2496" y="187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76" name="Line 80"/>
            <p:cNvSpPr>
              <a:spLocks noChangeShapeType="1"/>
            </p:cNvSpPr>
            <p:nvPr/>
          </p:nvSpPr>
          <p:spPr bwMode="auto">
            <a:xfrm>
              <a:off x="2496" y="206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77" name="Line 81"/>
            <p:cNvSpPr>
              <a:spLocks noChangeShapeType="1"/>
            </p:cNvSpPr>
            <p:nvPr/>
          </p:nvSpPr>
          <p:spPr bwMode="auto">
            <a:xfrm>
              <a:off x="2496" y="225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78" name="Line 82"/>
            <p:cNvSpPr>
              <a:spLocks noChangeShapeType="1"/>
            </p:cNvSpPr>
            <p:nvPr/>
          </p:nvSpPr>
          <p:spPr bwMode="auto">
            <a:xfrm>
              <a:off x="2603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79" name="Line 83"/>
            <p:cNvSpPr>
              <a:spLocks noChangeShapeType="1"/>
            </p:cNvSpPr>
            <p:nvPr/>
          </p:nvSpPr>
          <p:spPr bwMode="auto">
            <a:xfrm>
              <a:off x="2699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80" name="Line 84"/>
            <p:cNvSpPr>
              <a:spLocks noChangeShapeType="1"/>
            </p:cNvSpPr>
            <p:nvPr/>
          </p:nvSpPr>
          <p:spPr bwMode="auto">
            <a:xfrm>
              <a:off x="3312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81" name="Line 85"/>
            <p:cNvSpPr>
              <a:spLocks noChangeShapeType="1"/>
            </p:cNvSpPr>
            <p:nvPr/>
          </p:nvSpPr>
          <p:spPr bwMode="auto">
            <a:xfrm>
              <a:off x="3216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82" name="Text Box 88"/>
            <p:cNvSpPr txBox="1">
              <a:spLocks noChangeArrowheads="1"/>
            </p:cNvSpPr>
            <p:nvPr/>
          </p:nvSpPr>
          <p:spPr bwMode="auto">
            <a:xfrm>
              <a:off x="2855" y="1067"/>
              <a:ext cx="1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kumimoji="0" lang="en-US" altLang="zh-TW" sz="2400" i="1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83" name="Rectangle 63"/>
          <p:cNvSpPr>
            <a:spLocks noChangeArrowheads="1"/>
          </p:cNvSpPr>
          <p:nvPr/>
        </p:nvSpPr>
        <p:spPr bwMode="auto">
          <a:xfrm>
            <a:off x="6347346" y="5445224"/>
            <a:ext cx="800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 dirty="0" smtClean="0">
                <a:solidFill>
                  <a:srgbClr val="FFFF00"/>
                </a:solidFill>
                <a:latin typeface="Times New Roman" pitchFamily="18" charset="0"/>
              </a:rPr>
              <a:t>……</a:t>
            </a:r>
            <a:endParaRPr kumimoji="0" lang="en-US" altLang="zh-TW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84" name="Line 112"/>
          <p:cNvSpPr>
            <a:spLocks noChangeShapeType="1"/>
          </p:cNvSpPr>
          <p:nvPr/>
        </p:nvSpPr>
        <p:spPr bwMode="auto">
          <a:xfrm flipH="1" flipV="1">
            <a:off x="7931522" y="4941168"/>
            <a:ext cx="0" cy="288032"/>
          </a:xfrm>
          <a:prstGeom prst="line">
            <a:avLst/>
          </a:prstGeom>
          <a:ln>
            <a:headEnd/>
            <a:tail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85" name="Line 112"/>
          <p:cNvSpPr>
            <a:spLocks noChangeShapeType="1"/>
          </p:cNvSpPr>
          <p:nvPr/>
        </p:nvSpPr>
        <p:spPr bwMode="auto">
          <a:xfrm flipH="1" flipV="1">
            <a:off x="5483250" y="4941168"/>
            <a:ext cx="0" cy="288032"/>
          </a:xfrm>
          <a:prstGeom prst="line">
            <a:avLst/>
          </a:prstGeom>
          <a:ln>
            <a:headEnd/>
            <a:tail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86" name="Line 112"/>
          <p:cNvSpPr>
            <a:spLocks noChangeShapeType="1"/>
          </p:cNvSpPr>
          <p:nvPr/>
        </p:nvSpPr>
        <p:spPr bwMode="auto">
          <a:xfrm flipH="1" flipV="1">
            <a:off x="4115098" y="4941168"/>
            <a:ext cx="0" cy="288032"/>
          </a:xfrm>
          <a:prstGeom prst="line">
            <a:avLst/>
          </a:prstGeom>
          <a:ln>
            <a:headEnd/>
            <a:tail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87" name="Line 112"/>
          <p:cNvSpPr>
            <a:spLocks noChangeShapeType="1"/>
          </p:cNvSpPr>
          <p:nvPr/>
        </p:nvSpPr>
        <p:spPr bwMode="auto">
          <a:xfrm flipH="1" flipV="1">
            <a:off x="6707386" y="4941168"/>
            <a:ext cx="0" cy="288032"/>
          </a:xfrm>
          <a:prstGeom prst="line">
            <a:avLst/>
          </a:prstGeom>
          <a:ln>
            <a:headEnd/>
            <a:tail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88" name="Text Box 125"/>
          <p:cNvSpPr txBox="1">
            <a:spLocks noChangeArrowheads="1"/>
          </p:cNvSpPr>
          <p:nvPr/>
        </p:nvSpPr>
        <p:spPr bwMode="auto">
          <a:xfrm>
            <a:off x="4907186" y="6281936"/>
            <a:ext cx="12961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b="1" dirty="0" smtClean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Codebook2</a:t>
            </a:r>
            <a:endParaRPr kumimoji="0" lang="zh-TW" altLang="en-US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89" name="Text Box 125"/>
          <p:cNvSpPr txBox="1">
            <a:spLocks noChangeArrowheads="1"/>
          </p:cNvSpPr>
          <p:nvPr/>
        </p:nvSpPr>
        <p:spPr bwMode="auto">
          <a:xfrm>
            <a:off x="7291834" y="6272644"/>
            <a:ext cx="15037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b="1" dirty="0" smtClean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Codebook N</a:t>
            </a:r>
            <a:endParaRPr kumimoji="0" lang="zh-TW" altLang="en-US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90" name="Text Box 117"/>
          <p:cNvSpPr txBox="1">
            <a:spLocks noChangeArrowheads="1"/>
          </p:cNvSpPr>
          <p:nvPr/>
        </p:nvSpPr>
        <p:spPr bwMode="auto">
          <a:xfrm>
            <a:off x="7668344" y="2145050"/>
            <a:ext cx="12961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000" i="1" dirty="0" smtClean="0">
                <a:latin typeface="Times New Roman" pitchFamily="18" charset="0"/>
              </a:rPr>
              <a:t>Output index</a:t>
            </a:r>
            <a:endParaRPr kumimoji="0" lang="en-US" altLang="zh-TW" sz="2000" i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zh-TW" sz="3600" dirty="0" smtClean="0">
                <a:solidFill>
                  <a:srgbClr val="FFFF00"/>
                </a:solidFill>
              </a:rPr>
              <a:t>Tree Structured Vector Quantization</a:t>
            </a:r>
            <a:endParaRPr lang="zh-TW" altLang="en-US" sz="3600" dirty="0">
              <a:solidFill>
                <a:srgbClr val="FFFF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492896"/>
            <a:ext cx="2736304" cy="28275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212976"/>
            <a:ext cx="3343229" cy="1800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 Box 125"/>
          <p:cNvSpPr txBox="1">
            <a:spLocks noChangeArrowheads="1"/>
          </p:cNvSpPr>
          <p:nvPr/>
        </p:nvSpPr>
        <p:spPr bwMode="auto">
          <a:xfrm>
            <a:off x="971600" y="5445224"/>
            <a:ext cx="2736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800" b="1" dirty="0" smtClean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VQ Codebook</a:t>
            </a:r>
            <a:endParaRPr kumimoji="0" lang="zh-TW" altLang="en-US" sz="2800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7" name="Line 112"/>
          <p:cNvSpPr>
            <a:spLocks noChangeShapeType="1"/>
          </p:cNvSpPr>
          <p:nvPr/>
        </p:nvSpPr>
        <p:spPr bwMode="auto">
          <a:xfrm>
            <a:off x="3707904" y="4077072"/>
            <a:ext cx="1296144" cy="0"/>
          </a:xfrm>
          <a:prstGeom prst="line">
            <a:avLst/>
          </a:prstGeom>
          <a:ln w="76200">
            <a:solidFill>
              <a:srgbClr val="FFC000"/>
            </a:solidFill>
            <a:headEnd/>
            <a:tailEnd type="stealth"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8" name="Text Box 125"/>
          <p:cNvSpPr txBox="1">
            <a:spLocks noChangeArrowheads="1"/>
          </p:cNvSpPr>
          <p:nvPr/>
        </p:nvSpPr>
        <p:spPr bwMode="auto">
          <a:xfrm>
            <a:off x="5508104" y="5355213"/>
            <a:ext cx="27363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zh-TW" sz="2800" b="1" dirty="0" smtClean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Tree Structured VQ Codebook</a:t>
            </a:r>
            <a:endParaRPr kumimoji="0" lang="zh-TW" altLang="en-US" sz="2800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4400" dirty="0" smtClean="0">
                <a:solidFill>
                  <a:srgbClr val="FFFF00"/>
                </a:solidFill>
              </a:rPr>
              <a:t>VQ-Based Image Coding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/>
              <a:t>Scalar Quantization (SQ)</a:t>
            </a:r>
          </a:p>
          <a:p>
            <a:pPr lvl="1"/>
            <a:r>
              <a:rPr lang="en-US" altLang="zh-TW" sz="3200" dirty="0" smtClean="0">
                <a:solidFill>
                  <a:schemeClr val="accent6">
                    <a:lumMod val="75000"/>
                  </a:schemeClr>
                </a:solidFill>
              </a:rPr>
              <a:t>A real number</a:t>
            </a:r>
          </a:p>
          <a:p>
            <a:r>
              <a:rPr lang="en-US" altLang="zh-TW" sz="3600" dirty="0" smtClean="0"/>
              <a:t>Vector Quantization (VQ)</a:t>
            </a:r>
          </a:p>
          <a:p>
            <a:pPr lvl="1"/>
            <a:r>
              <a:rPr lang="en-US" altLang="zh-TW" sz="3200" dirty="0" smtClean="0">
                <a:solidFill>
                  <a:schemeClr val="accent6">
                    <a:lumMod val="75000"/>
                  </a:schemeClr>
                </a:solidFill>
              </a:rPr>
              <a:t>A set of real numbers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 smtClean="0">
                <a:solidFill>
                  <a:srgbClr val="FFFF00"/>
                </a:solidFill>
              </a:rPr>
              <a:t>Principal Component Analysis</a:t>
            </a:r>
            <a:endParaRPr lang="zh-TW" altLang="en-US" dirty="0">
              <a:solidFill>
                <a:srgbClr val="FFFF00"/>
              </a:solidFill>
            </a:endParaRPr>
          </a:p>
        </p:txBody>
      </p:sp>
      <p:grpSp>
        <p:nvGrpSpPr>
          <p:cNvPr id="3" name="Group 73"/>
          <p:cNvGrpSpPr>
            <a:grpSpLocks/>
          </p:cNvGrpSpPr>
          <p:nvPr/>
        </p:nvGrpSpPr>
        <p:grpSpPr bwMode="auto">
          <a:xfrm>
            <a:off x="395536" y="2511896"/>
            <a:ext cx="2514600" cy="3581400"/>
            <a:chOff x="2160" y="576"/>
            <a:chExt cx="1584" cy="2256"/>
          </a:xfrm>
        </p:grpSpPr>
        <p:sp>
          <p:nvSpPr>
            <p:cNvPr id="40" name="Rectangle 74"/>
            <p:cNvSpPr>
              <a:spLocks noChangeArrowheads="1"/>
            </p:cNvSpPr>
            <p:nvPr/>
          </p:nvSpPr>
          <p:spPr bwMode="auto">
            <a:xfrm>
              <a:off x="2160" y="576"/>
              <a:ext cx="1584" cy="2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41" name="Rectangle 75"/>
            <p:cNvSpPr>
              <a:spLocks noChangeArrowheads="1"/>
            </p:cNvSpPr>
            <p:nvPr/>
          </p:nvSpPr>
          <p:spPr bwMode="auto">
            <a:xfrm>
              <a:off x="2496" y="912"/>
              <a:ext cx="912" cy="173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kumimoji="0" lang="zh-TW" altLang="en-US" dirty="0">
                <a:solidFill>
                  <a:schemeClr val="accent6">
                    <a:lumMod val="25000"/>
                  </a:schemeClr>
                </a:solidFill>
                <a:latin typeface="Corbel" pitchFamily="34" charset="0"/>
              </a:endParaRPr>
            </a:p>
          </p:txBody>
        </p:sp>
        <p:sp>
          <p:nvSpPr>
            <p:cNvPr id="42" name="Line 76"/>
            <p:cNvSpPr>
              <a:spLocks noChangeShapeType="1"/>
            </p:cNvSpPr>
            <p:nvPr/>
          </p:nvSpPr>
          <p:spPr bwMode="auto">
            <a:xfrm>
              <a:off x="2496" y="110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3" name="Line 77"/>
            <p:cNvSpPr>
              <a:spLocks noChangeShapeType="1"/>
            </p:cNvSpPr>
            <p:nvPr/>
          </p:nvSpPr>
          <p:spPr bwMode="auto">
            <a:xfrm>
              <a:off x="2496" y="148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4" name="Line 78"/>
            <p:cNvSpPr>
              <a:spLocks noChangeShapeType="1"/>
            </p:cNvSpPr>
            <p:nvPr/>
          </p:nvSpPr>
          <p:spPr bwMode="auto">
            <a:xfrm>
              <a:off x="2496" y="129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5" name="Line 79"/>
            <p:cNvSpPr>
              <a:spLocks noChangeShapeType="1"/>
            </p:cNvSpPr>
            <p:nvPr/>
          </p:nvSpPr>
          <p:spPr bwMode="auto">
            <a:xfrm>
              <a:off x="2496" y="187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6" name="Line 80"/>
            <p:cNvSpPr>
              <a:spLocks noChangeShapeType="1"/>
            </p:cNvSpPr>
            <p:nvPr/>
          </p:nvSpPr>
          <p:spPr bwMode="auto">
            <a:xfrm>
              <a:off x="2496" y="206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7" name="Line 81"/>
            <p:cNvSpPr>
              <a:spLocks noChangeShapeType="1"/>
            </p:cNvSpPr>
            <p:nvPr/>
          </p:nvSpPr>
          <p:spPr bwMode="auto">
            <a:xfrm>
              <a:off x="2496" y="225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8" name="Line 82"/>
            <p:cNvSpPr>
              <a:spLocks noChangeShapeType="1"/>
            </p:cNvSpPr>
            <p:nvPr/>
          </p:nvSpPr>
          <p:spPr bwMode="auto">
            <a:xfrm>
              <a:off x="2603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9" name="Line 83"/>
            <p:cNvSpPr>
              <a:spLocks noChangeShapeType="1"/>
            </p:cNvSpPr>
            <p:nvPr/>
          </p:nvSpPr>
          <p:spPr bwMode="auto">
            <a:xfrm>
              <a:off x="2699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0" name="Line 84"/>
            <p:cNvSpPr>
              <a:spLocks noChangeShapeType="1"/>
            </p:cNvSpPr>
            <p:nvPr/>
          </p:nvSpPr>
          <p:spPr bwMode="auto">
            <a:xfrm>
              <a:off x="3312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1" name="Line 85"/>
            <p:cNvSpPr>
              <a:spLocks noChangeShapeType="1"/>
            </p:cNvSpPr>
            <p:nvPr/>
          </p:nvSpPr>
          <p:spPr bwMode="auto">
            <a:xfrm>
              <a:off x="3216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2" name="Arc 86"/>
            <p:cNvSpPr>
              <a:spLocks/>
            </p:cNvSpPr>
            <p:nvPr/>
          </p:nvSpPr>
          <p:spPr bwMode="auto">
            <a:xfrm>
              <a:off x="3120" y="1200"/>
              <a:ext cx="288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3" name="Arc 87"/>
            <p:cNvSpPr>
              <a:spLocks/>
            </p:cNvSpPr>
            <p:nvPr/>
          </p:nvSpPr>
          <p:spPr bwMode="auto">
            <a:xfrm flipH="1">
              <a:off x="2496" y="1200"/>
              <a:ext cx="288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4" name="Text Box 88"/>
            <p:cNvSpPr txBox="1">
              <a:spLocks noChangeArrowheads="1"/>
            </p:cNvSpPr>
            <p:nvPr/>
          </p:nvSpPr>
          <p:spPr bwMode="auto">
            <a:xfrm>
              <a:off x="2855" y="1067"/>
              <a:ext cx="24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2400" i="1" dirty="0" smtClean="0">
                  <a:solidFill>
                    <a:schemeClr val="bg1"/>
                  </a:solidFill>
                  <a:latin typeface="Times New Roman" pitchFamily="18" charset="0"/>
                </a:rPr>
                <a:t>K</a:t>
              </a:r>
              <a:endParaRPr kumimoji="0" lang="en-US" altLang="zh-TW" sz="2400" i="1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81" name="Line 115"/>
          <p:cNvSpPr>
            <a:spLocks noChangeShapeType="1"/>
          </p:cNvSpPr>
          <p:nvPr/>
        </p:nvSpPr>
        <p:spPr bwMode="auto">
          <a:xfrm>
            <a:off x="471736" y="306910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82" name="Line 116"/>
          <p:cNvSpPr>
            <a:spLocks noChangeShapeType="1"/>
          </p:cNvSpPr>
          <p:nvPr/>
        </p:nvSpPr>
        <p:spPr bwMode="auto">
          <a:xfrm>
            <a:off x="659061" y="306910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83" name="Text Box 117"/>
          <p:cNvSpPr txBox="1">
            <a:spLocks noChangeArrowheads="1"/>
          </p:cNvSpPr>
          <p:nvPr/>
        </p:nvSpPr>
        <p:spPr bwMode="auto">
          <a:xfrm>
            <a:off x="395536" y="3197696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i="1">
                <a:solidFill>
                  <a:schemeClr val="bg1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90" name="Text Box 124"/>
          <p:cNvSpPr txBox="1">
            <a:spLocks noChangeArrowheads="1"/>
          </p:cNvSpPr>
          <p:nvPr/>
        </p:nvSpPr>
        <p:spPr bwMode="auto">
          <a:xfrm>
            <a:off x="1055241" y="2700660"/>
            <a:ext cx="1146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b="1" dirty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codeword</a:t>
            </a:r>
            <a:endParaRPr kumimoji="0" lang="zh-TW" altLang="en-US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91" name="Text Box 125"/>
          <p:cNvSpPr txBox="1">
            <a:spLocks noChangeArrowheads="1"/>
          </p:cNvSpPr>
          <p:nvPr/>
        </p:nvSpPr>
        <p:spPr bwMode="auto">
          <a:xfrm>
            <a:off x="1055241" y="2092846"/>
            <a:ext cx="12969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 dirty="0">
                <a:solidFill>
                  <a:srgbClr val="002060"/>
                </a:solidFill>
                <a:latin typeface="Times New Roman" pitchFamily="18" charset="0"/>
                <a:ea typeface="華康儷中黑" pitchFamily="1" charset="-120"/>
              </a:rPr>
              <a:t>Codebook</a:t>
            </a:r>
            <a:endParaRPr kumimoji="0" lang="zh-TW" altLang="en-US" sz="2000" b="1" dirty="0">
              <a:solidFill>
                <a:srgbClr val="00206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97" name="Text Box 88"/>
          <p:cNvSpPr txBox="1">
            <a:spLocks noChangeArrowheads="1"/>
          </p:cNvSpPr>
          <p:nvPr/>
        </p:nvSpPr>
        <p:spPr bwMode="auto">
          <a:xfrm>
            <a:off x="1187624" y="6165304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400" i="1" dirty="0" smtClean="0">
                <a:solidFill>
                  <a:schemeClr val="bg1"/>
                </a:solidFill>
                <a:latin typeface="Times New Roman" pitchFamily="18" charset="0"/>
              </a:rPr>
              <a:t>M x K</a:t>
            </a:r>
            <a:endParaRPr kumimoji="0" lang="en-US" altLang="zh-TW" sz="2400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8" name="Line 112"/>
          <p:cNvSpPr>
            <a:spLocks noChangeShapeType="1"/>
          </p:cNvSpPr>
          <p:nvPr/>
        </p:nvSpPr>
        <p:spPr bwMode="auto">
          <a:xfrm>
            <a:off x="3131840" y="4077072"/>
            <a:ext cx="1656184" cy="0"/>
          </a:xfrm>
          <a:prstGeom prst="line">
            <a:avLst/>
          </a:prstGeom>
          <a:ln>
            <a:headEnd/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99" name="Text Box 125"/>
          <p:cNvSpPr txBox="1">
            <a:spLocks noChangeArrowheads="1"/>
          </p:cNvSpPr>
          <p:nvPr/>
        </p:nvSpPr>
        <p:spPr bwMode="auto">
          <a:xfrm>
            <a:off x="4788024" y="2852936"/>
            <a:ext cx="35253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華康儷中黑" pitchFamily="1" charset="-120"/>
              </a:rPr>
              <a:t>Covariance Matrix</a:t>
            </a:r>
            <a:endParaRPr kumimoji="0" lang="zh-TW" altLang="en-US" sz="32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100" name="Text Box 88"/>
          <p:cNvSpPr txBox="1">
            <a:spLocks noChangeArrowheads="1"/>
          </p:cNvSpPr>
          <p:nvPr/>
        </p:nvSpPr>
        <p:spPr bwMode="auto">
          <a:xfrm>
            <a:off x="6084168" y="5157192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400" i="1" dirty="0" smtClean="0">
                <a:solidFill>
                  <a:schemeClr val="bg1"/>
                </a:solidFill>
                <a:latin typeface="Times New Roman" pitchFamily="18" charset="0"/>
              </a:rPr>
              <a:t>K x K</a:t>
            </a:r>
            <a:endParaRPr kumimoji="0" lang="en-US" altLang="zh-TW" sz="2400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1" name="Rectangle 75"/>
          <p:cNvSpPr>
            <a:spLocks noChangeArrowheads="1"/>
          </p:cNvSpPr>
          <p:nvPr/>
        </p:nvSpPr>
        <p:spPr bwMode="auto">
          <a:xfrm>
            <a:off x="5652120" y="3501008"/>
            <a:ext cx="1872208" cy="158417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kumimoji="0" lang="zh-TW" altLang="en-US" dirty="0">
              <a:solidFill>
                <a:schemeClr val="accent6">
                  <a:lumMod val="25000"/>
                </a:schemeClr>
              </a:solidFill>
              <a:latin typeface="Corbel" pitchFamily="34" charset="0"/>
            </a:endParaRPr>
          </a:p>
        </p:txBody>
      </p:sp>
      <p:sp>
        <p:nvSpPr>
          <p:cNvPr id="102" name="Text Box 88"/>
          <p:cNvSpPr txBox="1">
            <a:spLocks noChangeArrowheads="1"/>
          </p:cNvSpPr>
          <p:nvPr/>
        </p:nvSpPr>
        <p:spPr bwMode="auto">
          <a:xfrm>
            <a:off x="6300192" y="3996353"/>
            <a:ext cx="4587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3200" b="1" i="1" dirty="0" smtClean="0">
                <a:solidFill>
                  <a:schemeClr val="bg1"/>
                </a:solidFill>
                <a:latin typeface="Times New Roman" pitchFamily="18" charset="0"/>
              </a:rPr>
              <a:t>C</a:t>
            </a:r>
            <a:endParaRPr kumimoji="0" lang="en-US" altLang="zh-TW" sz="32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 smtClean="0">
                <a:solidFill>
                  <a:srgbClr val="FFFF00"/>
                </a:solidFill>
              </a:rPr>
              <a:t>Principal Component Analysis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99" name="Text Box 125"/>
          <p:cNvSpPr txBox="1">
            <a:spLocks noChangeArrowheads="1"/>
          </p:cNvSpPr>
          <p:nvPr/>
        </p:nvSpPr>
        <p:spPr bwMode="auto">
          <a:xfrm>
            <a:off x="395536" y="2348880"/>
            <a:ext cx="26869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華康儷中黑" pitchFamily="1" charset="-120"/>
              </a:rPr>
              <a:t>Covariance Matrix</a:t>
            </a:r>
            <a:endParaRPr kumimoji="0" lang="zh-TW" altLang="en-US" sz="2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100" name="Text Box 88"/>
          <p:cNvSpPr txBox="1">
            <a:spLocks noChangeArrowheads="1"/>
          </p:cNvSpPr>
          <p:nvPr/>
        </p:nvSpPr>
        <p:spPr bwMode="auto">
          <a:xfrm>
            <a:off x="1282290" y="4695527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400" i="1" dirty="0" smtClean="0">
                <a:solidFill>
                  <a:schemeClr val="bg1"/>
                </a:solidFill>
                <a:latin typeface="Times New Roman" pitchFamily="18" charset="0"/>
              </a:rPr>
              <a:t>K x K</a:t>
            </a:r>
            <a:endParaRPr kumimoji="0" lang="en-US" altLang="zh-TW" sz="2400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1" name="Rectangle 75"/>
          <p:cNvSpPr>
            <a:spLocks noChangeArrowheads="1"/>
          </p:cNvSpPr>
          <p:nvPr/>
        </p:nvSpPr>
        <p:spPr bwMode="auto">
          <a:xfrm>
            <a:off x="850242" y="3039343"/>
            <a:ext cx="1872208" cy="158417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kumimoji="0" lang="zh-TW" altLang="en-US" dirty="0">
              <a:solidFill>
                <a:schemeClr val="accent6">
                  <a:lumMod val="25000"/>
                </a:schemeClr>
              </a:solidFill>
              <a:latin typeface="Corbel" pitchFamily="34" charset="0"/>
            </a:endParaRPr>
          </a:p>
        </p:txBody>
      </p:sp>
      <p:sp>
        <p:nvSpPr>
          <p:cNvPr id="102" name="Text Box 88"/>
          <p:cNvSpPr txBox="1">
            <a:spLocks noChangeArrowheads="1"/>
          </p:cNvSpPr>
          <p:nvPr/>
        </p:nvSpPr>
        <p:spPr bwMode="auto">
          <a:xfrm>
            <a:off x="1498314" y="3534688"/>
            <a:ext cx="4587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3200" b="1" i="1" dirty="0" smtClean="0">
                <a:solidFill>
                  <a:schemeClr val="bg1"/>
                </a:solidFill>
                <a:latin typeface="Times New Roman" pitchFamily="18" charset="0"/>
              </a:rPr>
              <a:t>C</a:t>
            </a:r>
            <a:endParaRPr kumimoji="0" lang="en-US" altLang="zh-TW" sz="32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0" name="Text Box 88"/>
          <p:cNvSpPr txBox="1">
            <a:spLocks noChangeArrowheads="1"/>
          </p:cNvSpPr>
          <p:nvPr/>
        </p:nvSpPr>
        <p:spPr bwMode="auto">
          <a:xfrm>
            <a:off x="3491880" y="2916233"/>
            <a:ext cx="153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3200" b="1" i="1" dirty="0" smtClean="0">
                <a:solidFill>
                  <a:schemeClr val="bg1"/>
                </a:solidFill>
                <a:latin typeface="Times New Roman" pitchFamily="18" charset="0"/>
              </a:rPr>
              <a:t>CV=VD</a:t>
            </a:r>
            <a:endParaRPr kumimoji="0" lang="en-US" altLang="zh-TW" sz="32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1" name="Line 112"/>
          <p:cNvSpPr>
            <a:spLocks noChangeShapeType="1"/>
          </p:cNvSpPr>
          <p:nvPr/>
        </p:nvSpPr>
        <p:spPr bwMode="auto">
          <a:xfrm>
            <a:off x="3131840" y="3789040"/>
            <a:ext cx="2232248" cy="0"/>
          </a:xfrm>
          <a:prstGeom prst="line">
            <a:avLst/>
          </a:prstGeom>
          <a:ln>
            <a:headEnd/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32" name="Rectangle 75"/>
          <p:cNvSpPr>
            <a:spLocks noChangeArrowheads="1"/>
          </p:cNvSpPr>
          <p:nvPr/>
        </p:nvSpPr>
        <p:spPr bwMode="auto">
          <a:xfrm>
            <a:off x="5868144" y="2132856"/>
            <a:ext cx="1872208" cy="158417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kumimoji="0" lang="zh-TW" altLang="en-US" dirty="0">
              <a:solidFill>
                <a:schemeClr val="accent6">
                  <a:lumMod val="25000"/>
                </a:schemeClr>
              </a:solidFill>
              <a:latin typeface="Corbel" pitchFamily="34" charset="0"/>
            </a:endParaRPr>
          </a:p>
        </p:txBody>
      </p:sp>
      <p:sp>
        <p:nvSpPr>
          <p:cNvPr id="33" name="Rectangle 75"/>
          <p:cNvSpPr>
            <a:spLocks noChangeArrowheads="1"/>
          </p:cNvSpPr>
          <p:nvPr/>
        </p:nvSpPr>
        <p:spPr bwMode="auto">
          <a:xfrm>
            <a:off x="5868144" y="4581128"/>
            <a:ext cx="1872208" cy="158417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kumimoji="0" lang="zh-TW" altLang="en-US" dirty="0">
              <a:solidFill>
                <a:schemeClr val="accent6">
                  <a:lumMod val="25000"/>
                </a:schemeClr>
              </a:solidFill>
              <a:latin typeface="Corbel" pitchFamily="34" charset="0"/>
            </a:endParaRPr>
          </a:p>
        </p:txBody>
      </p:sp>
      <p:sp>
        <p:nvSpPr>
          <p:cNvPr id="34" name="Text Box 88"/>
          <p:cNvSpPr txBox="1">
            <a:spLocks noChangeArrowheads="1"/>
          </p:cNvSpPr>
          <p:nvPr/>
        </p:nvSpPr>
        <p:spPr bwMode="auto">
          <a:xfrm>
            <a:off x="6516216" y="2636912"/>
            <a:ext cx="4587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3200" b="1" i="1" dirty="0" smtClean="0">
                <a:solidFill>
                  <a:schemeClr val="bg1"/>
                </a:solidFill>
                <a:latin typeface="Times New Roman" pitchFamily="18" charset="0"/>
              </a:rPr>
              <a:t>V</a:t>
            </a:r>
            <a:endParaRPr kumimoji="0" lang="en-US" altLang="zh-TW" sz="32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5" name="Text Box 88"/>
          <p:cNvSpPr txBox="1">
            <a:spLocks noChangeArrowheads="1"/>
          </p:cNvSpPr>
          <p:nvPr/>
        </p:nvSpPr>
        <p:spPr bwMode="auto">
          <a:xfrm>
            <a:off x="6516216" y="5085184"/>
            <a:ext cx="4812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3200" b="1" i="1" dirty="0" smtClean="0">
                <a:solidFill>
                  <a:schemeClr val="bg1"/>
                </a:solidFill>
                <a:latin typeface="Times New Roman" pitchFamily="18" charset="0"/>
              </a:rPr>
              <a:t>D</a:t>
            </a:r>
            <a:endParaRPr kumimoji="0" lang="en-US" altLang="zh-TW" sz="32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6" name="Text Box 88"/>
          <p:cNvSpPr txBox="1">
            <a:spLocks noChangeArrowheads="1"/>
          </p:cNvSpPr>
          <p:nvPr/>
        </p:nvSpPr>
        <p:spPr bwMode="auto">
          <a:xfrm>
            <a:off x="6372200" y="3789040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400" i="1" dirty="0" smtClean="0">
                <a:solidFill>
                  <a:schemeClr val="bg1"/>
                </a:solidFill>
                <a:latin typeface="Times New Roman" pitchFamily="18" charset="0"/>
              </a:rPr>
              <a:t>K x K</a:t>
            </a:r>
            <a:endParaRPr kumimoji="0" lang="en-US" altLang="zh-TW" sz="2400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7" name="Text Box 88"/>
          <p:cNvSpPr txBox="1">
            <a:spLocks noChangeArrowheads="1"/>
          </p:cNvSpPr>
          <p:nvPr/>
        </p:nvSpPr>
        <p:spPr bwMode="auto">
          <a:xfrm>
            <a:off x="6372200" y="6165304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400" i="1" dirty="0" smtClean="0">
                <a:solidFill>
                  <a:schemeClr val="bg1"/>
                </a:solidFill>
                <a:latin typeface="Times New Roman" pitchFamily="18" charset="0"/>
              </a:rPr>
              <a:t>K x K</a:t>
            </a:r>
            <a:endParaRPr kumimoji="0" lang="en-US" altLang="zh-TW" sz="2400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8" name="Text Box 88"/>
          <p:cNvSpPr txBox="1">
            <a:spLocks noChangeArrowheads="1"/>
          </p:cNvSpPr>
          <p:nvPr/>
        </p:nvSpPr>
        <p:spPr bwMode="auto">
          <a:xfrm>
            <a:off x="755576" y="5520134"/>
            <a:ext cx="407836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3200" b="1" i="1" dirty="0" smtClean="0">
                <a:solidFill>
                  <a:schemeClr val="bg1"/>
                </a:solidFill>
                <a:latin typeface="Times New Roman" pitchFamily="18" charset="0"/>
              </a:rPr>
              <a:t>V: Eigenvectors matrix</a:t>
            </a:r>
          </a:p>
          <a:p>
            <a:r>
              <a:rPr lang="en-US" altLang="zh-TW" sz="3200" b="1" i="1" dirty="0" smtClean="0">
                <a:solidFill>
                  <a:schemeClr val="bg1"/>
                </a:solidFill>
                <a:latin typeface="Times New Roman" pitchFamily="18" charset="0"/>
              </a:rPr>
              <a:t>D: Eigenvalues matrix</a:t>
            </a:r>
            <a:endParaRPr kumimoji="0" lang="en-US" altLang="zh-TW" sz="32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 smtClean="0">
                <a:solidFill>
                  <a:srgbClr val="FFFF00"/>
                </a:solidFill>
              </a:rPr>
              <a:t>Principal Component Analysis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30" name="Text Box 88"/>
          <p:cNvSpPr txBox="1">
            <a:spLocks noChangeArrowheads="1"/>
          </p:cNvSpPr>
          <p:nvPr/>
        </p:nvSpPr>
        <p:spPr bwMode="auto">
          <a:xfrm>
            <a:off x="3707904" y="2573288"/>
            <a:ext cx="9268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3200" b="1" i="1" dirty="0" smtClean="0">
                <a:solidFill>
                  <a:schemeClr val="bg1"/>
                </a:solidFill>
                <a:latin typeface="Times New Roman" pitchFamily="18" charset="0"/>
              </a:rPr>
              <a:t>sort </a:t>
            </a:r>
            <a:endParaRPr kumimoji="0" lang="en-US" altLang="zh-TW" sz="32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1" name="Line 112"/>
          <p:cNvSpPr>
            <a:spLocks noChangeShapeType="1"/>
          </p:cNvSpPr>
          <p:nvPr/>
        </p:nvSpPr>
        <p:spPr bwMode="auto">
          <a:xfrm>
            <a:off x="2987824" y="3284984"/>
            <a:ext cx="2376264" cy="8384"/>
          </a:xfrm>
          <a:prstGeom prst="line">
            <a:avLst/>
          </a:prstGeom>
          <a:ln>
            <a:headEnd/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32" name="Rectangle 75"/>
          <p:cNvSpPr>
            <a:spLocks noChangeArrowheads="1"/>
          </p:cNvSpPr>
          <p:nvPr/>
        </p:nvSpPr>
        <p:spPr bwMode="auto">
          <a:xfrm>
            <a:off x="899592" y="2535287"/>
            <a:ext cx="1656184" cy="144016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kumimoji="0" lang="zh-TW" altLang="en-US" dirty="0">
              <a:solidFill>
                <a:schemeClr val="accent6">
                  <a:lumMod val="25000"/>
                </a:schemeClr>
              </a:solidFill>
              <a:latin typeface="Corbel" pitchFamily="34" charset="0"/>
            </a:endParaRPr>
          </a:p>
        </p:txBody>
      </p:sp>
      <p:sp>
        <p:nvSpPr>
          <p:cNvPr id="33" name="Rectangle 75"/>
          <p:cNvSpPr>
            <a:spLocks noChangeArrowheads="1"/>
          </p:cNvSpPr>
          <p:nvPr/>
        </p:nvSpPr>
        <p:spPr bwMode="auto">
          <a:xfrm>
            <a:off x="3419872" y="4551511"/>
            <a:ext cx="1656184" cy="144016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kumimoji="0" lang="zh-TW" altLang="en-US" dirty="0">
              <a:solidFill>
                <a:schemeClr val="accent6">
                  <a:lumMod val="25000"/>
                </a:schemeClr>
              </a:solidFill>
              <a:latin typeface="Corbel" pitchFamily="34" charset="0"/>
            </a:endParaRPr>
          </a:p>
        </p:txBody>
      </p:sp>
      <p:sp>
        <p:nvSpPr>
          <p:cNvPr id="34" name="Text Box 88"/>
          <p:cNvSpPr txBox="1">
            <a:spLocks noChangeArrowheads="1"/>
          </p:cNvSpPr>
          <p:nvPr/>
        </p:nvSpPr>
        <p:spPr bwMode="auto">
          <a:xfrm>
            <a:off x="1475656" y="2967335"/>
            <a:ext cx="4058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3200" b="1" i="1" dirty="0" smtClean="0">
                <a:solidFill>
                  <a:schemeClr val="bg1"/>
                </a:solidFill>
                <a:latin typeface="Times New Roman" pitchFamily="18" charset="0"/>
              </a:rPr>
              <a:t>V</a:t>
            </a:r>
            <a:endParaRPr kumimoji="0" lang="en-US" altLang="zh-TW" sz="32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5" name="Text Box 88"/>
          <p:cNvSpPr txBox="1">
            <a:spLocks noChangeArrowheads="1"/>
          </p:cNvSpPr>
          <p:nvPr/>
        </p:nvSpPr>
        <p:spPr bwMode="auto">
          <a:xfrm>
            <a:off x="3995936" y="4983559"/>
            <a:ext cx="4256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3200" b="1" i="1" dirty="0" smtClean="0">
                <a:solidFill>
                  <a:schemeClr val="bg1"/>
                </a:solidFill>
                <a:latin typeface="Times New Roman" pitchFamily="18" charset="0"/>
              </a:rPr>
              <a:t>D</a:t>
            </a:r>
            <a:endParaRPr kumimoji="0" lang="en-US" altLang="zh-TW" sz="32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6" name="Text Box 88"/>
          <p:cNvSpPr txBox="1">
            <a:spLocks noChangeArrowheads="1"/>
          </p:cNvSpPr>
          <p:nvPr/>
        </p:nvSpPr>
        <p:spPr bwMode="auto">
          <a:xfrm>
            <a:off x="1259632" y="3903439"/>
            <a:ext cx="11521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400" i="1" dirty="0" smtClean="0">
                <a:solidFill>
                  <a:schemeClr val="bg1"/>
                </a:solidFill>
                <a:latin typeface="Times New Roman" pitchFamily="18" charset="0"/>
              </a:rPr>
              <a:t>K x K</a:t>
            </a:r>
            <a:endParaRPr kumimoji="0" lang="en-US" altLang="zh-TW" sz="2400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7" name="Text Box 88"/>
          <p:cNvSpPr txBox="1">
            <a:spLocks noChangeArrowheads="1"/>
          </p:cNvSpPr>
          <p:nvPr/>
        </p:nvSpPr>
        <p:spPr bwMode="auto">
          <a:xfrm>
            <a:off x="3779912" y="5919663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400" i="1" dirty="0" smtClean="0">
                <a:solidFill>
                  <a:schemeClr val="bg1"/>
                </a:solidFill>
                <a:latin typeface="Times New Roman" pitchFamily="18" charset="0"/>
              </a:rPr>
              <a:t>K x K</a:t>
            </a:r>
            <a:endParaRPr kumimoji="0" lang="en-US" altLang="zh-TW" sz="2400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8" name="Text Box 88"/>
          <p:cNvSpPr txBox="1">
            <a:spLocks noChangeArrowheads="1"/>
          </p:cNvSpPr>
          <p:nvPr/>
        </p:nvSpPr>
        <p:spPr bwMode="auto">
          <a:xfrm>
            <a:off x="251520" y="5889466"/>
            <a:ext cx="26118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 i="1" dirty="0" smtClean="0">
                <a:solidFill>
                  <a:schemeClr val="bg1"/>
                </a:solidFill>
                <a:latin typeface="Times New Roman" pitchFamily="18" charset="0"/>
              </a:rPr>
              <a:t>V: Eigenvectors matrix</a:t>
            </a:r>
          </a:p>
          <a:p>
            <a:r>
              <a:rPr lang="en-US" altLang="zh-TW" sz="2000" b="1" i="1" dirty="0" smtClean="0">
                <a:solidFill>
                  <a:schemeClr val="bg1"/>
                </a:solidFill>
                <a:latin typeface="Times New Roman" pitchFamily="18" charset="0"/>
              </a:rPr>
              <a:t>D: Eigenvalues matrix</a:t>
            </a:r>
            <a:endParaRPr kumimoji="0" lang="en-US" altLang="zh-TW" sz="20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6" name="Line 112"/>
          <p:cNvSpPr>
            <a:spLocks noChangeShapeType="1"/>
          </p:cNvSpPr>
          <p:nvPr/>
        </p:nvSpPr>
        <p:spPr bwMode="auto">
          <a:xfrm flipV="1">
            <a:off x="4211960" y="3365376"/>
            <a:ext cx="8384" cy="927720"/>
          </a:xfrm>
          <a:prstGeom prst="line">
            <a:avLst/>
          </a:prstGeom>
          <a:ln>
            <a:headEnd/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17" name="Text Box 88"/>
          <p:cNvSpPr txBox="1">
            <a:spLocks noChangeArrowheads="1"/>
          </p:cNvSpPr>
          <p:nvPr/>
        </p:nvSpPr>
        <p:spPr bwMode="auto">
          <a:xfrm>
            <a:off x="5444742" y="2852936"/>
            <a:ext cx="35197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 dirty="0" smtClean="0">
                <a:solidFill>
                  <a:srgbClr val="FFC000"/>
                </a:solidFill>
                <a:latin typeface="Times New Roman" pitchFamily="18" charset="0"/>
              </a:rPr>
              <a:t>Find the eigenvector with</a:t>
            </a:r>
          </a:p>
          <a:p>
            <a:r>
              <a:rPr kumimoji="0" lang="en-US" altLang="zh-TW" sz="2400" b="1" dirty="0" smtClean="0">
                <a:solidFill>
                  <a:srgbClr val="FFC000"/>
                </a:solidFill>
                <a:latin typeface="Times New Roman" pitchFamily="18" charset="0"/>
              </a:rPr>
              <a:t> the largest eigenvalue</a:t>
            </a:r>
            <a:endParaRPr kumimoji="0" lang="en-US" altLang="zh-TW" sz="2400" b="1" dirty="0">
              <a:solidFill>
                <a:srgbClr val="FFC000"/>
              </a:solidFill>
              <a:latin typeface="Times New Roman" pitchFamily="18" charset="0"/>
            </a:endParaRPr>
          </a:p>
        </p:txBody>
      </p:sp>
      <p:sp>
        <p:nvSpPr>
          <p:cNvPr id="18" name="Rectangle 75"/>
          <p:cNvSpPr>
            <a:spLocks noChangeArrowheads="1"/>
          </p:cNvSpPr>
          <p:nvPr/>
        </p:nvSpPr>
        <p:spPr bwMode="auto">
          <a:xfrm>
            <a:off x="6156176" y="3789040"/>
            <a:ext cx="2016224" cy="36004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kumimoji="0" lang="zh-TW" altLang="en-US" b="1" dirty="0">
              <a:solidFill>
                <a:schemeClr val="accent6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5508104" y="4221088"/>
            <a:ext cx="33826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800" b="1" i="1" dirty="0" smtClean="0">
                <a:solidFill>
                  <a:schemeClr val="bg1"/>
                </a:solidFill>
                <a:latin typeface="Times New Roman" pitchFamily="18" charset="0"/>
              </a:rPr>
              <a:t>Projection coordinate</a:t>
            </a:r>
            <a:endParaRPr kumimoji="0" lang="en-US" altLang="zh-TW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 smtClean="0">
                <a:solidFill>
                  <a:srgbClr val="FFFF00"/>
                </a:solidFill>
              </a:rPr>
              <a:t>Principal Component Analysis</a:t>
            </a:r>
            <a:endParaRPr lang="zh-TW" altLang="en-US" dirty="0"/>
          </a:p>
        </p:txBody>
      </p:sp>
      <p:sp>
        <p:nvSpPr>
          <p:cNvPr id="4" name="Line 112"/>
          <p:cNvSpPr>
            <a:spLocks noChangeShapeType="1"/>
          </p:cNvSpPr>
          <p:nvPr/>
        </p:nvSpPr>
        <p:spPr bwMode="auto">
          <a:xfrm>
            <a:off x="5580112" y="3573016"/>
            <a:ext cx="1008112" cy="0"/>
          </a:xfrm>
          <a:prstGeom prst="line">
            <a:avLst/>
          </a:prstGeom>
          <a:ln>
            <a:headEnd/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5" name="Rectangle 75"/>
          <p:cNvSpPr>
            <a:spLocks noChangeArrowheads="1"/>
          </p:cNvSpPr>
          <p:nvPr/>
        </p:nvSpPr>
        <p:spPr bwMode="auto">
          <a:xfrm>
            <a:off x="3851920" y="3501008"/>
            <a:ext cx="1584176" cy="2880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kumimoji="0" lang="zh-TW" altLang="en-US" b="1" dirty="0">
              <a:solidFill>
                <a:schemeClr val="accent6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88"/>
          <p:cNvSpPr txBox="1">
            <a:spLocks noChangeArrowheads="1"/>
          </p:cNvSpPr>
          <p:nvPr/>
        </p:nvSpPr>
        <p:spPr bwMode="auto">
          <a:xfrm>
            <a:off x="3390864" y="3933056"/>
            <a:ext cx="2549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 dirty="0" smtClean="0">
                <a:solidFill>
                  <a:schemeClr val="bg1"/>
                </a:solidFill>
                <a:latin typeface="Times New Roman" pitchFamily="18" charset="0"/>
              </a:rPr>
              <a:t>Projection coordinate</a:t>
            </a:r>
            <a:endParaRPr kumimoji="0" lang="en-US" altLang="zh-TW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pSp>
        <p:nvGrpSpPr>
          <p:cNvPr id="7" name="Group 73"/>
          <p:cNvGrpSpPr>
            <a:grpSpLocks/>
          </p:cNvGrpSpPr>
          <p:nvPr/>
        </p:nvGrpSpPr>
        <p:grpSpPr bwMode="auto">
          <a:xfrm>
            <a:off x="395536" y="2191866"/>
            <a:ext cx="2514600" cy="3581400"/>
            <a:chOff x="2160" y="576"/>
            <a:chExt cx="1584" cy="2256"/>
          </a:xfrm>
        </p:grpSpPr>
        <p:sp>
          <p:nvSpPr>
            <p:cNvPr id="8" name="Rectangle 74"/>
            <p:cNvSpPr>
              <a:spLocks noChangeArrowheads="1"/>
            </p:cNvSpPr>
            <p:nvPr/>
          </p:nvSpPr>
          <p:spPr bwMode="auto">
            <a:xfrm>
              <a:off x="2160" y="576"/>
              <a:ext cx="1584" cy="2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9" name="Rectangle 75"/>
            <p:cNvSpPr>
              <a:spLocks noChangeArrowheads="1"/>
            </p:cNvSpPr>
            <p:nvPr/>
          </p:nvSpPr>
          <p:spPr bwMode="auto">
            <a:xfrm>
              <a:off x="2496" y="912"/>
              <a:ext cx="912" cy="173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kumimoji="0" lang="zh-TW" altLang="en-US" dirty="0">
                <a:solidFill>
                  <a:schemeClr val="accent6">
                    <a:lumMod val="25000"/>
                  </a:schemeClr>
                </a:solidFill>
                <a:latin typeface="Corbel" pitchFamily="34" charset="0"/>
              </a:endParaRPr>
            </a:p>
          </p:txBody>
        </p:sp>
        <p:sp>
          <p:nvSpPr>
            <p:cNvPr id="10" name="Line 76"/>
            <p:cNvSpPr>
              <a:spLocks noChangeShapeType="1"/>
            </p:cNvSpPr>
            <p:nvPr/>
          </p:nvSpPr>
          <p:spPr bwMode="auto">
            <a:xfrm>
              <a:off x="2496" y="110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1" name="Line 77"/>
            <p:cNvSpPr>
              <a:spLocks noChangeShapeType="1"/>
            </p:cNvSpPr>
            <p:nvPr/>
          </p:nvSpPr>
          <p:spPr bwMode="auto">
            <a:xfrm>
              <a:off x="2496" y="148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Line 78"/>
            <p:cNvSpPr>
              <a:spLocks noChangeShapeType="1"/>
            </p:cNvSpPr>
            <p:nvPr/>
          </p:nvSpPr>
          <p:spPr bwMode="auto">
            <a:xfrm>
              <a:off x="2496" y="129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3" name="Line 79"/>
            <p:cNvSpPr>
              <a:spLocks noChangeShapeType="1"/>
            </p:cNvSpPr>
            <p:nvPr/>
          </p:nvSpPr>
          <p:spPr bwMode="auto">
            <a:xfrm>
              <a:off x="2496" y="187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4" name="Line 80"/>
            <p:cNvSpPr>
              <a:spLocks noChangeShapeType="1"/>
            </p:cNvSpPr>
            <p:nvPr/>
          </p:nvSpPr>
          <p:spPr bwMode="auto">
            <a:xfrm>
              <a:off x="2496" y="206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5" name="Line 81"/>
            <p:cNvSpPr>
              <a:spLocks noChangeShapeType="1"/>
            </p:cNvSpPr>
            <p:nvPr/>
          </p:nvSpPr>
          <p:spPr bwMode="auto">
            <a:xfrm>
              <a:off x="2496" y="225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6" name="Line 82"/>
            <p:cNvSpPr>
              <a:spLocks noChangeShapeType="1"/>
            </p:cNvSpPr>
            <p:nvPr/>
          </p:nvSpPr>
          <p:spPr bwMode="auto">
            <a:xfrm>
              <a:off x="2603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7" name="Line 83"/>
            <p:cNvSpPr>
              <a:spLocks noChangeShapeType="1"/>
            </p:cNvSpPr>
            <p:nvPr/>
          </p:nvSpPr>
          <p:spPr bwMode="auto">
            <a:xfrm>
              <a:off x="2699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8" name="Line 84"/>
            <p:cNvSpPr>
              <a:spLocks noChangeShapeType="1"/>
            </p:cNvSpPr>
            <p:nvPr/>
          </p:nvSpPr>
          <p:spPr bwMode="auto">
            <a:xfrm>
              <a:off x="3312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9" name="Line 85"/>
            <p:cNvSpPr>
              <a:spLocks noChangeShapeType="1"/>
            </p:cNvSpPr>
            <p:nvPr/>
          </p:nvSpPr>
          <p:spPr bwMode="auto">
            <a:xfrm>
              <a:off x="3216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0" name="Arc 86"/>
            <p:cNvSpPr>
              <a:spLocks/>
            </p:cNvSpPr>
            <p:nvPr/>
          </p:nvSpPr>
          <p:spPr bwMode="auto">
            <a:xfrm>
              <a:off x="3120" y="1200"/>
              <a:ext cx="288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1" name="Arc 87"/>
            <p:cNvSpPr>
              <a:spLocks/>
            </p:cNvSpPr>
            <p:nvPr/>
          </p:nvSpPr>
          <p:spPr bwMode="auto">
            <a:xfrm flipH="1">
              <a:off x="2496" y="1200"/>
              <a:ext cx="288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2" name="Text Box 88"/>
            <p:cNvSpPr txBox="1">
              <a:spLocks noChangeArrowheads="1"/>
            </p:cNvSpPr>
            <p:nvPr/>
          </p:nvSpPr>
          <p:spPr bwMode="auto">
            <a:xfrm>
              <a:off x="2855" y="1067"/>
              <a:ext cx="24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2400" i="1" dirty="0" smtClean="0">
                  <a:solidFill>
                    <a:schemeClr val="bg1"/>
                  </a:solidFill>
                  <a:latin typeface="Times New Roman" pitchFamily="18" charset="0"/>
                </a:rPr>
                <a:t>K</a:t>
              </a:r>
              <a:endParaRPr kumimoji="0" lang="en-US" altLang="zh-TW" sz="2400" i="1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23" name="Line 115"/>
          <p:cNvSpPr>
            <a:spLocks noChangeShapeType="1"/>
          </p:cNvSpPr>
          <p:nvPr/>
        </p:nvSpPr>
        <p:spPr bwMode="auto">
          <a:xfrm>
            <a:off x="471736" y="274907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4" name="Line 116"/>
          <p:cNvSpPr>
            <a:spLocks noChangeShapeType="1"/>
          </p:cNvSpPr>
          <p:nvPr/>
        </p:nvSpPr>
        <p:spPr bwMode="auto">
          <a:xfrm>
            <a:off x="659061" y="274907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5" name="Text Box 117"/>
          <p:cNvSpPr txBox="1">
            <a:spLocks noChangeArrowheads="1"/>
          </p:cNvSpPr>
          <p:nvPr/>
        </p:nvSpPr>
        <p:spPr bwMode="auto">
          <a:xfrm>
            <a:off x="395536" y="2877666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i="1">
                <a:solidFill>
                  <a:schemeClr val="bg1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26" name="Text Box 124"/>
          <p:cNvSpPr txBox="1">
            <a:spLocks noChangeArrowheads="1"/>
          </p:cNvSpPr>
          <p:nvPr/>
        </p:nvSpPr>
        <p:spPr bwMode="auto">
          <a:xfrm>
            <a:off x="1055241" y="2380630"/>
            <a:ext cx="1146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b="1" dirty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codeword</a:t>
            </a:r>
            <a:endParaRPr kumimoji="0" lang="zh-TW" altLang="en-US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27" name="Text Box 125"/>
          <p:cNvSpPr txBox="1">
            <a:spLocks noChangeArrowheads="1"/>
          </p:cNvSpPr>
          <p:nvPr/>
        </p:nvSpPr>
        <p:spPr bwMode="auto">
          <a:xfrm>
            <a:off x="1055241" y="1772816"/>
            <a:ext cx="12969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 dirty="0">
                <a:solidFill>
                  <a:srgbClr val="002060"/>
                </a:solidFill>
                <a:latin typeface="Times New Roman" pitchFamily="18" charset="0"/>
                <a:ea typeface="華康儷中黑" pitchFamily="1" charset="-120"/>
              </a:rPr>
              <a:t>Codebook</a:t>
            </a:r>
            <a:endParaRPr kumimoji="0" lang="zh-TW" altLang="en-US" sz="2000" b="1" dirty="0">
              <a:solidFill>
                <a:srgbClr val="00206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1187624" y="5845274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400" i="1" dirty="0" smtClean="0">
                <a:solidFill>
                  <a:schemeClr val="bg1"/>
                </a:solidFill>
                <a:latin typeface="Times New Roman" pitchFamily="18" charset="0"/>
              </a:rPr>
              <a:t>M x K</a:t>
            </a:r>
            <a:endParaRPr kumimoji="0" lang="en-US" altLang="zh-TW" sz="2400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9" name="Line 112"/>
          <p:cNvSpPr>
            <a:spLocks noChangeShapeType="1"/>
          </p:cNvSpPr>
          <p:nvPr/>
        </p:nvSpPr>
        <p:spPr bwMode="auto">
          <a:xfrm>
            <a:off x="2627784" y="3573016"/>
            <a:ext cx="1080120" cy="0"/>
          </a:xfrm>
          <a:prstGeom prst="line">
            <a:avLst/>
          </a:prstGeom>
          <a:ln>
            <a:headEnd/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30" name="Text Box 88"/>
          <p:cNvSpPr txBox="1">
            <a:spLocks noChangeArrowheads="1"/>
          </p:cNvSpPr>
          <p:nvPr/>
        </p:nvSpPr>
        <p:spPr bwMode="auto">
          <a:xfrm>
            <a:off x="6084168" y="5517232"/>
            <a:ext cx="249478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dirty="0" smtClean="0">
                <a:solidFill>
                  <a:schemeClr val="bg1"/>
                </a:solidFill>
                <a:latin typeface="Times New Roman" pitchFamily="18" charset="0"/>
              </a:rPr>
              <a:t>Codebook Projection</a:t>
            </a:r>
          </a:p>
          <a:p>
            <a:pPr algn="ctr"/>
            <a:r>
              <a:rPr lang="en-US" altLang="zh-TW" sz="2000" b="1" dirty="0" smtClean="0">
                <a:solidFill>
                  <a:schemeClr val="bg1"/>
                </a:solidFill>
                <a:latin typeface="Times New Roman" pitchFamily="18" charset="0"/>
              </a:rPr>
              <a:t> Values</a:t>
            </a:r>
            <a:endParaRPr lang="en-US" altLang="zh-TW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1" name="Rectangle 75"/>
          <p:cNvSpPr>
            <a:spLocks noChangeArrowheads="1"/>
          </p:cNvSpPr>
          <p:nvPr/>
        </p:nvSpPr>
        <p:spPr bwMode="auto">
          <a:xfrm>
            <a:off x="7164288" y="2684561"/>
            <a:ext cx="288032" cy="27606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kumimoji="0" lang="zh-TW" altLang="en-US" dirty="0">
              <a:solidFill>
                <a:schemeClr val="accent6">
                  <a:lumMod val="25000"/>
                </a:schemeClr>
              </a:solidFill>
              <a:latin typeface="Corbel" pitchFamily="34" charset="0"/>
            </a:endParaRPr>
          </a:p>
        </p:txBody>
      </p:sp>
      <p:sp>
        <p:nvSpPr>
          <p:cNvPr id="32" name="Line 76"/>
          <p:cNvSpPr>
            <a:spLocks noChangeShapeType="1"/>
          </p:cNvSpPr>
          <p:nvPr/>
        </p:nvSpPr>
        <p:spPr bwMode="auto">
          <a:xfrm>
            <a:off x="7164288" y="3044601"/>
            <a:ext cx="2880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3" name="Line 76"/>
          <p:cNvSpPr>
            <a:spLocks noChangeShapeType="1"/>
          </p:cNvSpPr>
          <p:nvPr/>
        </p:nvSpPr>
        <p:spPr bwMode="auto">
          <a:xfrm>
            <a:off x="7164288" y="3332633"/>
            <a:ext cx="2880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4" name="Line 76"/>
          <p:cNvSpPr>
            <a:spLocks noChangeShapeType="1"/>
          </p:cNvSpPr>
          <p:nvPr/>
        </p:nvSpPr>
        <p:spPr bwMode="auto">
          <a:xfrm>
            <a:off x="7164288" y="5060825"/>
            <a:ext cx="2880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5" name="Line 76"/>
          <p:cNvSpPr>
            <a:spLocks noChangeShapeType="1"/>
          </p:cNvSpPr>
          <p:nvPr/>
        </p:nvSpPr>
        <p:spPr bwMode="auto">
          <a:xfrm>
            <a:off x="7164288" y="4772793"/>
            <a:ext cx="2880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 smtClean="0">
                <a:solidFill>
                  <a:srgbClr val="FFFF00"/>
                </a:solidFill>
              </a:rPr>
              <a:t>Principal Component Analysis</a:t>
            </a:r>
            <a:endParaRPr lang="zh-TW" altLang="en-US" dirty="0"/>
          </a:p>
        </p:txBody>
      </p:sp>
      <p:grpSp>
        <p:nvGrpSpPr>
          <p:cNvPr id="3" name="Group 73"/>
          <p:cNvGrpSpPr>
            <a:grpSpLocks/>
          </p:cNvGrpSpPr>
          <p:nvPr/>
        </p:nvGrpSpPr>
        <p:grpSpPr bwMode="auto">
          <a:xfrm>
            <a:off x="4217640" y="2276872"/>
            <a:ext cx="2514600" cy="3581400"/>
            <a:chOff x="2160" y="576"/>
            <a:chExt cx="1584" cy="2256"/>
          </a:xfrm>
        </p:grpSpPr>
        <p:sp>
          <p:nvSpPr>
            <p:cNvPr id="8" name="Rectangle 74"/>
            <p:cNvSpPr>
              <a:spLocks noChangeArrowheads="1"/>
            </p:cNvSpPr>
            <p:nvPr/>
          </p:nvSpPr>
          <p:spPr bwMode="auto">
            <a:xfrm>
              <a:off x="2160" y="576"/>
              <a:ext cx="1584" cy="2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9" name="Rectangle 75"/>
            <p:cNvSpPr>
              <a:spLocks noChangeArrowheads="1"/>
            </p:cNvSpPr>
            <p:nvPr/>
          </p:nvSpPr>
          <p:spPr bwMode="auto">
            <a:xfrm>
              <a:off x="2496" y="912"/>
              <a:ext cx="912" cy="173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kumimoji="0" lang="zh-TW" altLang="en-US" dirty="0">
                <a:solidFill>
                  <a:schemeClr val="accent6">
                    <a:lumMod val="25000"/>
                  </a:schemeClr>
                </a:solidFill>
                <a:latin typeface="Corbel" pitchFamily="34" charset="0"/>
              </a:endParaRPr>
            </a:p>
          </p:txBody>
        </p:sp>
        <p:sp>
          <p:nvSpPr>
            <p:cNvPr id="10" name="Line 76"/>
            <p:cNvSpPr>
              <a:spLocks noChangeShapeType="1"/>
            </p:cNvSpPr>
            <p:nvPr/>
          </p:nvSpPr>
          <p:spPr bwMode="auto">
            <a:xfrm>
              <a:off x="2496" y="110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1" name="Line 77"/>
            <p:cNvSpPr>
              <a:spLocks noChangeShapeType="1"/>
            </p:cNvSpPr>
            <p:nvPr/>
          </p:nvSpPr>
          <p:spPr bwMode="auto">
            <a:xfrm>
              <a:off x="2496" y="148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Line 78"/>
            <p:cNvSpPr>
              <a:spLocks noChangeShapeType="1"/>
            </p:cNvSpPr>
            <p:nvPr/>
          </p:nvSpPr>
          <p:spPr bwMode="auto">
            <a:xfrm>
              <a:off x="2496" y="129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3" name="Line 79"/>
            <p:cNvSpPr>
              <a:spLocks noChangeShapeType="1"/>
            </p:cNvSpPr>
            <p:nvPr/>
          </p:nvSpPr>
          <p:spPr bwMode="auto">
            <a:xfrm>
              <a:off x="2496" y="187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4" name="Line 80"/>
            <p:cNvSpPr>
              <a:spLocks noChangeShapeType="1"/>
            </p:cNvSpPr>
            <p:nvPr/>
          </p:nvSpPr>
          <p:spPr bwMode="auto">
            <a:xfrm>
              <a:off x="2496" y="206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5" name="Line 81"/>
            <p:cNvSpPr>
              <a:spLocks noChangeShapeType="1"/>
            </p:cNvSpPr>
            <p:nvPr/>
          </p:nvSpPr>
          <p:spPr bwMode="auto">
            <a:xfrm>
              <a:off x="2496" y="225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6" name="Line 82"/>
            <p:cNvSpPr>
              <a:spLocks noChangeShapeType="1"/>
            </p:cNvSpPr>
            <p:nvPr/>
          </p:nvSpPr>
          <p:spPr bwMode="auto">
            <a:xfrm>
              <a:off x="2603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7" name="Line 83"/>
            <p:cNvSpPr>
              <a:spLocks noChangeShapeType="1"/>
            </p:cNvSpPr>
            <p:nvPr/>
          </p:nvSpPr>
          <p:spPr bwMode="auto">
            <a:xfrm>
              <a:off x="2699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8" name="Line 84"/>
            <p:cNvSpPr>
              <a:spLocks noChangeShapeType="1"/>
            </p:cNvSpPr>
            <p:nvPr/>
          </p:nvSpPr>
          <p:spPr bwMode="auto">
            <a:xfrm>
              <a:off x="3312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9" name="Line 85"/>
            <p:cNvSpPr>
              <a:spLocks noChangeShapeType="1"/>
            </p:cNvSpPr>
            <p:nvPr/>
          </p:nvSpPr>
          <p:spPr bwMode="auto">
            <a:xfrm>
              <a:off x="3216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0" name="Arc 86"/>
            <p:cNvSpPr>
              <a:spLocks/>
            </p:cNvSpPr>
            <p:nvPr/>
          </p:nvSpPr>
          <p:spPr bwMode="auto">
            <a:xfrm>
              <a:off x="3120" y="1200"/>
              <a:ext cx="288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1" name="Arc 87"/>
            <p:cNvSpPr>
              <a:spLocks/>
            </p:cNvSpPr>
            <p:nvPr/>
          </p:nvSpPr>
          <p:spPr bwMode="auto">
            <a:xfrm flipH="1">
              <a:off x="2496" y="1200"/>
              <a:ext cx="288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2" name="Text Box 88"/>
            <p:cNvSpPr txBox="1">
              <a:spLocks noChangeArrowheads="1"/>
            </p:cNvSpPr>
            <p:nvPr/>
          </p:nvSpPr>
          <p:spPr bwMode="auto">
            <a:xfrm>
              <a:off x="2855" y="1067"/>
              <a:ext cx="24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2400" i="1" dirty="0" smtClean="0">
                  <a:solidFill>
                    <a:schemeClr val="bg1"/>
                  </a:solidFill>
                  <a:latin typeface="Times New Roman" pitchFamily="18" charset="0"/>
                </a:rPr>
                <a:t>K</a:t>
              </a:r>
              <a:endParaRPr kumimoji="0" lang="en-US" altLang="zh-TW" sz="2400" i="1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23" name="Line 115"/>
          <p:cNvSpPr>
            <a:spLocks noChangeShapeType="1"/>
          </p:cNvSpPr>
          <p:nvPr/>
        </p:nvSpPr>
        <p:spPr bwMode="auto">
          <a:xfrm>
            <a:off x="4293840" y="2834084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4" name="Line 116"/>
          <p:cNvSpPr>
            <a:spLocks noChangeShapeType="1"/>
          </p:cNvSpPr>
          <p:nvPr/>
        </p:nvSpPr>
        <p:spPr bwMode="auto">
          <a:xfrm>
            <a:off x="4481165" y="2834084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5" name="Text Box 117"/>
          <p:cNvSpPr txBox="1">
            <a:spLocks noChangeArrowheads="1"/>
          </p:cNvSpPr>
          <p:nvPr/>
        </p:nvSpPr>
        <p:spPr bwMode="auto">
          <a:xfrm>
            <a:off x="4217640" y="2962672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i="1">
                <a:solidFill>
                  <a:schemeClr val="bg1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26" name="Text Box 124"/>
          <p:cNvSpPr txBox="1">
            <a:spLocks noChangeArrowheads="1"/>
          </p:cNvSpPr>
          <p:nvPr/>
        </p:nvSpPr>
        <p:spPr bwMode="auto">
          <a:xfrm>
            <a:off x="4877345" y="2465636"/>
            <a:ext cx="1146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b="1" dirty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codeword</a:t>
            </a:r>
            <a:endParaRPr kumimoji="0" lang="zh-TW" altLang="en-US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27" name="Text Box 125"/>
          <p:cNvSpPr txBox="1">
            <a:spLocks noChangeArrowheads="1"/>
          </p:cNvSpPr>
          <p:nvPr/>
        </p:nvSpPr>
        <p:spPr bwMode="auto">
          <a:xfrm>
            <a:off x="4877345" y="1857822"/>
            <a:ext cx="12969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 dirty="0">
                <a:solidFill>
                  <a:srgbClr val="002060"/>
                </a:solidFill>
                <a:latin typeface="Times New Roman" pitchFamily="18" charset="0"/>
                <a:ea typeface="華康儷中黑" pitchFamily="1" charset="-120"/>
              </a:rPr>
              <a:t>Codebook</a:t>
            </a:r>
            <a:endParaRPr kumimoji="0" lang="zh-TW" altLang="en-US" sz="2000" b="1" dirty="0">
              <a:solidFill>
                <a:srgbClr val="00206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5009728" y="5930280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400" i="1" dirty="0" smtClean="0">
                <a:solidFill>
                  <a:schemeClr val="bg1"/>
                </a:solidFill>
                <a:latin typeface="Times New Roman" pitchFamily="18" charset="0"/>
              </a:rPr>
              <a:t>M x K</a:t>
            </a:r>
            <a:endParaRPr kumimoji="0" lang="en-US" altLang="zh-TW" sz="2400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0" name="Text Box 88"/>
          <p:cNvSpPr txBox="1">
            <a:spLocks noChangeArrowheads="1"/>
          </p:cNvSpPr>
          <p:nvPr/>
        </p:nvSpPr>
        <p:spPr bwMode="auto">
          <a:xfrm>
            <a:off x="1763688" y="5877272"/>
            <a:ext cx="249478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 dirty="0" smtClean="0">
                <a:solidFill>
                  <a:schemeClr val="bg1"/>
                </a:solidFill>
                <a:latin typeface="Times New Roman" pitchFamily="18" charset="0"/>
              </a:rPr>
              <a:t>Codebook Projection</a:t>
            </a:r>
          </a:p>
          <a:p>
            <a:pPr algn="ctr"/>
            <a:r>
              <a:rPr kumimoji="0" lang="en-US" altLang="zh-TW" sz="2000" b="1" dirty="0" smtClean="0">
                <a:solidFill>
                  <a:schemeClr val="bg1"/>
                </a:solidFill>
                <a:latin typeface="Times New Roman" pitchFamily="18" charset="0"/>
              </a:rPr>
              <a:t> Values</a:t>
            </a:r>
            <a:endParaRPr kumimoji="0" lang="en-US" altLang="zh-TW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1" name="Rectangle 75"/>
          <p:cNvSpPr>
            <a:spLocks noChangeArrowheads="1"/>
          </p:cNvSpPr>
          <p:nvPr/>
        </p:nvSpPr>
        <p:spPr bwMode="auto">
          <a:xfrm>
            <a:off x="2915816" y="2828577"/>
            <a:ext cx="288032" cy="27606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kumimoji="0" lang="zh-TW" altLang="en-US" dirty="0">
              <a:solidFill>
                <a:schemeClr val="accent6">
                  <a:lumMod val="25000"/>
                </a:schemeClr>
              </a:solidFill>
              <a:latin typeface="Corbel" pitchFamily="34" charset="0"/>
            </a:endParaRPr>
          </a:p>
        </p:txBody>
      </p:sp>
      <p:sp>
        <p:nvSpPr>
          <p:cNvPr id="32" name="Line 76"/>
          <p:cNvSpPr>
            <a:spLocks noChangeShapeType="1"/>
          </p:cNvSpPr>
          <p:nvPr/>
        </p:nvSpPr>
        <p:spPr bwMode="auto">
          <a:xfrm>
            <a:off x="2915816" y="3188617"/>
            <a:ext cx="2880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3" name="Line 76"/>
          <p:cNvSpPr>
            <a:spLocks noChangeShapeType="1"/>
          </p:cNvSpPr>
          <p:nvPr/>
        </p:nvSpPr>
        <p:spPr bwMode="auto">
          <a:xfrm>
            <a:off x="2915816" y="3476649"/>
            <a:ext cx="2880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4" name="Line 76"/>
          <p:cNvSpPr>
            <a:spLocks noChangeShapeType="1"/>
          </p:cNvSpPr>
          <p:nvPr/>
        </p:nvSpPr>
        <p:spPr bwMode="auto">
          <a:xfrm>
            <a:off x="2915816" y="5204841"/>
            <a:ext cx="2880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5" name="Line 76"/>
          <p:cNvSpPr>
            <a:spLocks noChangeShapeType="1"/>
          </p:cNvSpPr>
          <p:nvPr/>
        </p:nvSpPr>
        <p:spPr bwMode="auto">
          <a:xfrm>
            <a:off x="2915816" y="4916809"/>
            <a:ext cx="2880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6" name="Line 76"/>
          <p:cNvSpPr>
            <a:spLocks noChangeShapeType="1"/>
          </p:cNvSpPr>
          <p:nvPr/>
        </p:nvSpPr>
        <p:spPr bwMode="auto">
          <a:xfrm>
            <a:off x="2915816" y="4628777"/>
            <a:ext cx="2880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7" name="Line 76"/>
          <p:cNvSpPr>
            <a:spLocks noChangeShapeType="1"/>
          </p:cNvSpPr>
          <p:nvPr/>
        </p:nvSpPr>
        <p:spPr bwMode="auto">
          <a:xfrm>
            <a:off x="2915816" y="4340745"/>
            <a:ext cx="2880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3"/>
          <p:cNvGrpSpPr>
            <a:grpSpLocks/>
          </p:cNvGrpSpPr>
          <p:nvPr/>
        </p:nvGrpSpPr>
        <p:grpSpPr bwMode="auto">
          <a:xfrm>
            <a:off x="6300192" y="3068960"/>
            <a:ext cx="2376264" cy="3350369"/>
            <a:chOff x="2160" y="576"/>
            <a:chExt cx="1584" cy="2256"/>
          </a:xfrm>
        </p:grpSpPr>
        <p:sp>
          <p:nvSpPr>
            <p:cNvPr id="5" name="Rectangle 74"/>
            <p:cNvSpPr>
              <a:spLocks noChangeArrowheads="1"/>
            </p:cNvSpPr>
            <p:nvPr/>
          </p:nvSpPr>
          <p:spPr bwMode="auto">
            <a:xfrm>
              <a:off x="2160" y="576"/>
              <a:ext cx="1584" cy="2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6" name="Rectangle 75"/>
            <p:cNvSpPr>
              <a:spLocks noChangeArrowheads="1"/>
            </p:cNvSpPr>
            <p:nvPr/>
          </p:nvSpPr>
          <p:spPr bwMode="auto">
            <a:xfrm>
              <a:off x="2496" y="912"/>
              <a:ext cx="912" cy="173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kumimoji="0" lang="zh-TW" altLang="en-US" dirty="0">
                <a:solidFill>
                  <a:schemeClr val="accent6">
                    <a:lumMod val="25000"/>
                  </a:schemeClr>
                </a:solidFill>
                <a:latin typeface="Corbel" pitchFamily="34" charset="0"/>
              </a:endParaRPr>
            </a:p>
          </p:txBody>
        </p:sp>
        <p:sp>
          <p:nvSpPr>
            <p:cNvPr id="7" name="Line 76"/>
            <p:cNvSpPr>
              <a:spLocks noChangeShapeType="1"/>
            </p:cNvSpPr>
            <p:nvPr/>
          </p:nvSpPr>
          <p:spPr bwMode="auto">
            <a:xfrm>
              <a:off x="2496" y="110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8" name="Line 77"/>
            <p:cNvSpPr>
              <a:spLocks noChangeShapeType="1"/>
            </p:cNvSpPr>
            <p:nvPr/>
          </p:nvSpPr>
          <p:spPr bwMode="auto">
            <a:xfrm>
              <a:off x="2496" y="148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9" name="Line 78"/>
            <p:cNvSpPr>
              <a:spLocks noChangeShapeType="1"/>
            </p:cNvSpPr>
            <p:nvPr/>
          </p:nvSpPr>
          <p:spPr bwMode="auto">
            <a:xfrm>
              <a:off x="2496" y="129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Line 79"/>
            <p:cNvSpPr>
              <a:spLocks noChangeShapeType="1"/>
            </p:cNvSpPr>
            <p:nvPr/>
          </p:nvSpPr>
          <p:spPr bwMode="auto">
            <a:xfrm>
              <a:off x="2496" y="187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1" name="Line 80"/>
            <p:cNvSpPr>
              <a:spLocks noChangeShapeType="1"/>
            </p:cNvSpPr>
            <p:nvPr/>
          </p:nvSpPr>
          <p:spPr bwMode="auto">
            <a:xfrm>
              <a:off x="2496" y="206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Line 81"/>
            <p:cNvSpPr>
              <a:spLocks noChangeShapeType="1"/>
            </p:cNvSpPr>
            <p:nvPr/>
          </p:nvSpPr>
          <p:spPr bwMode="auto">
            <a:xfrm>
              <a:off x="2496" y="225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3" name="Line 82"/>
            <p:cNvSpPr>
              <a:spLocks noChangeShapeType="1"/>
            </p:cNvSpPr>
            <p:nvPr/>
          </p:nvSpPr>
          <p:spPr bwMode="auto">
            <a:xfrm>
              <a:off x="2603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4" name="Line 83"/>
            <p:cNvSpPr>
              <a:spLocks noChangeShapeType="1"/>
            </p:cNvSpPr>
            <p:nvPr/>
          </p:nvSpPr>
          <p:spPr bwMode="auto">
            <a:xfrm>
              <a:off x="2699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5" name="Line 84"/>
            <p:cNvSpPr>
              <a:spLocks noChangeShapeType="1"/>
            </p:cNvSpPr>
            <p:nvPr/>
          </p:nvSpPr>
          <p:spPr bwMode="auto">
            <a:xfrm>
              <a:off x="3312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6" name="Line 85"/>
            <p:cNvSpPr>
              <a:spLocks noChangeShapeType="1"/>
            </p:cNvSpPr>
            <p:nvPr/>
          </p:nvSpPr>
          <p:spPr bwMode="auto">
            <a:xfrm>
              <a:off x="3216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7" name="Arc 86"/>
            <p:cNvSpPr>
              <a:spLocks/>
            </p:cNvSpPr>
            <p:nvPr/>
          </p:nvSpPr>
          <p:spPr bwMode="auto">
            <a:xfrm>
              <a:off x="3120" y="1200"/>
              <a:ext cx="288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8" name="Arc 87"/>
            <p:cNvSpPr>
              <a:spLocks/>
            </p:cNvSpPr>
            <p:nvPr/>
          </p:nvSpPr>
          <p:spPr bwMode="auto">
            <a:xfrm flipH="1">
              <a:off x="2496" y="1200"/>
              <a:ext cx="288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9" name="Text Box 88"/>
            <p:cNvSpPr txBox="1">
              <a:spLocks noChangeArrowheads="1"/>
            </p:cNvSpPr>
            <p:nvPr/>
          </p:nvSpPr>
          <p:spPr bwMode="auto">
            <a:xfrm>
              <a:off x="2855" y="1067"/>
              <a:ext cx="24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2400" i="1" dirty="0" smtClean="0">
                  <a:solidFill>
                    <a:schemeClr val="bg1"/>
                  </a:solidFill>
                  <a:latin typeface="Times New Roman" pitchFamily="18" charset="0"/>
                </a:rPr>
                <a:t>K</a:t>
              </a:r>
              <a:endParaRPr kumimoji="0" lang="en-US" altLang="zh-TW" sz="2400" i="1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20" name="Line 115"/>
          <p:cNvSpPr>
            <a:spLocks noChangeShapeType="1"/>
          </p:cNvSpPr>
          <p:nvPr/>
        </p:nvSpPr>
        <p:spPr bwMode="auto">
          <a:xfrm>
            <a:off x="6372200" y="3573016"/>
            <a:ext cx="360040" cy="0"/>
          </a:xfrm>
          <a:prstGeom prst="line">
            <a:avLst/>
          </a:prstGeom>
          <a:ln w="28575">
            <a:solidFill>
              <a:srgbClr val="FF000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FFFF00"/>
              </a:solidFill>
            </a:endParaRPr>
          </a:p>
        </p:txBody>
      </p:sp>
      <p:sp>
        <p:nvSpPr>
          <p:cNvPr id="23" name="Text Box 124"/>
          <p:cNvSpPr txBox="1">
            <a:spLocks noChangeArrowheads="1"/>
          </p:cNvSpPr>
          <p:nvPr/>
        </p:nvSpPr>
        <p:spPr bwMode="auto">
          <a:xfrm>
            <a:off x="6876256" y="3212976"/>
            <a:ext cx="13565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b="1" dirty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codeword</a:t>
            </a:r>
            <a:endParaRPr kumimoji="0" lang="zh-TW" altLang="en-US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24" name="Text Box 125"/>
          <p:cNvSpPr txBox="1">
            <a:spLocks noChangeArrowheads="1"/>
          </p:cNvSpPr>
          <p:nvPr/>
        </p:nvSpPr>
        <p:spPr bwMode="auto">
          <a:xfrm>
            <a:off x="6732240" y="2683917"/>
            <a:ext cx="17165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000" b="1" dirty="0">
                <a:solidFill>
                  <a:srgbClr val="002060"/>
                </a:solidFill>
                <a:latin typeface="Times New Roman" pitchFamily="18" charset="0"/>
                <a:ea typeface="華康儷中黑" pitchFamily="1" charset="-120"/>
              </a:rPr>
              <a:t>Codebook</a:t>
            </a:r>
            <a:endParaRPr kumimoji="0" lang="zh-TW" altLang="en-US" sz="2000" b="1" dirty="0">
              <a:solidFill>
                <a:srgbClr val="00206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2843808" y="6341258"/>
            <a:ext cx="37444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000" b="1" dirty="0" smtClean="0">
                <a:solidFill>
                  <a:schemeClr val="bg1"/>
                </a:solidFill>
                <a:latin typeface="Times New Roman" pitchFamily="18" charset="0"/>
              </a:rPr>
              <a:t>Codebook Projection Values</a:t>
            </a:r>
            <a:endParaRPr kumimoji="0" lang="en-US" altLang="zh-TW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7" name="Rectangle 75"/>
          <p:cNvSpPr>
            <a:spLocks noChangeArrowheads="1"/>
          </p:cNvSpPr>
          <p:nvPr/>
        </p:nvSpPr>
        <p:spPr bwMode="auto">
          <a:xfrm>
            <a:off x="4283968" y="3548657"/>
            <a:ext cx="288032" cy="27606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kumimoji="0" lang="zh-TW" altLang="en-US" dirty="0">
              <a:solidFill>
                <a:schemeClr val="accent6">
                  <a:lumMod val="25000"/>
                </a:schemeClr>
              </a:solidFill>
              <a:latin typeface="Corbel" pitchFamily="34" charset="0"/>
            </a:endParaRPr>
          </a:p>
        </p:txBody>
      </p:sp>
      <p:sp>
        <p:nvSpPr>
          <p:cNvPr id="28" name="Line 76"/>
          <p:cNvSpPr>
            <a:spLocks noChangeShapeType="1"/>
          </p:cNvSpPr>
          <p:nvPr/>
        </p:nvSpPr>
        <p:spPr bwMode="auto">
          <a:xfrm>
            <a:off x="4283968" y="3908697"/>
            <a:ext cx="2880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9" name="Line 76"/>
          <p:cNvSpPr>
            <a:spLocks noChangeShapeType="1"/>
          </p:cNvSpPr>
          <p:nvPr/>
        </p:nvSpPr>
        <p:spPr bwMode="auto">
          <a:xfrm>
            <a:off x="4283968" y="4196729"/>
            <a:ext cx="2880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0" name="Line 76"/>
          <p:cNvSpPr>
            <a:spLocks noChangeShapeType="1"/>
          </p:cNvSpPr>
          <p:nvPr/>
        </p:nvSpPr>
        <p:spPr bwMode="auto">
          <a:xfrm>
            <a:off x="4283968" y="5924921"/>
            <a:ext cx="2880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1" name="Line 76"/>
          <p:cNvSpPr>
            <a:spLocks noChangeShapeType="1"/>
          </p:cNvSpPr>
          <p:nvPr/>
        </p:nvSpPr>
        <p:spPr bwMode="auto">
          <a:xfrm>
            <a:off x="4283968" y="5636889"/>
            <a:ext cx="2880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2" name="Line 76"/>
          <p:cNvSpPr>
            <a:spLocks noChangeShapeType="1"/>
          </p:cNvSpPr>
          <p:nvPr/>
        </p:nvSpPr>
        <p:spPr bwMode="auto">
          <a:xfrm>
            <a:off x="4283968" y="5348857"/>
            <a:ext cx="2880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3" name="Line 76"/>
          <p:cNvSpPr>
            <a:spLocks noChangeShapeType="1"/>
          </p:cNvSpPr>
          <p:nvPr/>
        </p:nvSpPr>
        <p:spPr bwMode="auto">
          <a:xfrm>
            <a:off x="4283968" y="5060825"/>
            <a:ext cx="2880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graphicFrame>
        <p:nvGraphicFramePr>
          <p:cNvPr id="34" name="Group 130"/>
          <p:cNvGraphicFramePr>
            <a:graphicFrameLocks noGrp="1"/>
          </p:cNvGraphicFramePr>
          <p:nvPr/>
        </p:nvGraphicFramePr>
        <p:xfrm>
          <a:off x="323528" y="1621731"/>
          <a:ext cx="2711450" cy="2668588"/>
        </p:xfrm>
        <a:graphic>
          <a:graphicData uri="http://schemas.openxmlformats.org/drawingml/2006/table">
            <a:tbl>
              <a:tblPr/>
              <a:tblGrid>
                <a:gridCol w="542925"/>
                <a:gridCol w="539750"/>
                <a:gridCol w="542925"/>
                <a:gridCol w="542925"/>
                <a:gridCol w="542925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" name="Text Box 60"/>
          <p:cNvSpPr txBox="1">
            <a:spLocks noChangeArrowheads="1"/>
          </p:cNvSpPr>
          <p:nvPr/>
        </p:nvSpPr>
        <p:spPr bwMode="auto">
          <a:xfrm>
            <a:off x="395005" y="3298131"/>
            <a:ext cx="55399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36" name="Text Box 61"/>
          <p:cNvSpPr txBox="1">
            <a:spLocks noChangeArrowheads="1"/>
          </p:cNvSpPr>
          <p:nvPr/>
        </p:nvSpPr>
        <p:spPr bwMode="auto">
          <a:xfrm>
            <a:off x="1064930" y="3298131"/>
            <a:ext cx="55399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37" name="Text Box 62"/>
          <p:cNvSpPr txBox="1">
            <a:spLocks noChangeArrowheads="1"/>
          </p:cNvSpPr>
          <p:nvPr/>
        </p:nvSpPr>
        <p:spPr bwMode="auto">
          <a:xfrm>
            <a:off x="1968178" y="1484784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38" name="Rectangle 63"/>
          <p:cNvSpPr>
            <a:spLocks noChangeArrowheads="1"/>
          </p:cNvSpPr>
          <p:nvPr/>
        </p:nvSpPr>
        <p:spPr bwMode="auto">
          <a:xfrm>
            <a:off x="1968178" y="2383731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39" name="Rectangle 64"/>
          <p:cNvSpPr>
            <a:spLocks noChangeArrowheads="1"/>
          </p:cNvSpPr>
          <p:nvPr/>
        </p:nvSpPr>
        <p:spPr bwMode="auto">
          <a:xfrm rot="2668076">
            <a:off x="1968178" y="3145731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40" name="Line 65"/>
          <p:cNvSpPr>
            <a:spLocks noChangeShapeType="1"/>
          </p:cNvSpPr>
          <p:nvPr/>
        </p:nvSpPr>
        <p:spPr bwMode="auto">
          <a:xfrm>
            <a:off x="323528" y="189867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41" name="Line 66"/>
          <p:cNvSpPr>
            <a:spLocks noChangeShapeType="1"/>
          </p:cNvSpPr>
          <p:nvPr/>
        </p:nvSpPr>
        <p:spPr bwMode="auto">
          <a:xfrm>
            <a:off x="323528" y="1751558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42" name="Line 67"/>
          <p:cNvSpPr>
            <a:spLocks noChangeShapeType="1"/>
          </p:cNvSpPr>
          <p:nvPr/>
        </p:nvSpPr>
        <p:spPr bwMode="auto">
          <a:xfrm>
            <a:off x="323528" y="203959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43" name="Line 68"/>
          <p:cNvSpPr>
            <a:spLocks noChangeShapeType="1"/>
          </p:cNvSpPr>
          <p:nvPr/>
        </p:nvSpPr>
        <p:spPr bwMode="auto">
          <a:xfrm>
            <a:off x="593403" y="1628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44" name="Line 69"/>
          <p:cNvSpPr>
            <a:spLocks noChangeShapeType="1"/>
          </p:cNvSpPr>
          <p:nvPr/>
        </p:nvSpPr>
        <p:spPr bwMode="auto">
          <a:xfrm>
            <a:off x="453465" y="1634662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45" name="Line 70"/>
          <p:cNvSpPr>
            <a:spLocks noChangeShapeType="1"/>
          </p:cNvSpPr>
          <p:nvPr/>
        </p:nvSpPr>
        <p:spPr bwMode="auto">
          <a:xfrm>
            <a:off x="739453" y="1628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47" name="Line 112"/>
          <p:cNvSpPr>
            <a:spLocks noChangeShapeType="1"/>
          </p:cNvSpPr>
          <p:nvPr/>
        </p:nvSpPr>
        <p:spPr bwMode="auto">
          <a:xfrm>
            <a:off x="7020272" y="2420888"/>
            <a:ext cx="0" cy="288032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49" name="Line 114"/>
          <p:cNvSpPr>
            <a:spLocks noChangeShapeType="1"/>
          </p:cNvSpPr>
          <p:nvPr/>
        </p:nvSpPr>
        <p:spPr bwMode="auto">
          <a:xfrm>
            <a:off x="3347864" y="4941168"/>
            <a:ext cx="792088" cy="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50" name="Line 115"/>
          <p:cNvSpPr>
            <a:spLocks noChangeShapeType="1"/>
          </p:cNvSpPr>
          <p:nvPr/>
        </p:nvSpPr>
        <p:spPr bwMode="auto">
          <a:xfrm>
            <a:off x="3851920" y="3511882"/>
            <a:ext cx="381000" cy="0"/>
          </a:xfrm>
          <a:prstGeom prst="line">
            <a:avLst/>
          </a:prstGeom>
          <a:ln w="28575">
            <a:solidFill>
              <a:srgbClr val="FF000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FFFF00"/>
              </a:solidFill>
            </a:endParaRPr>
          </a:p>
        </p:txBody>
      </p:sp>
      <p:sp>
        <p:nvSpPr>
          <p:cNvPr id="51" name="Line 116"/>
          <p:cNvSpPr>
            <a:spLocks noChangeShapeType="1"/>
          </p:cNvSpPr>
          <p:nvPr/>
        </p:nvSpPr>
        <p:spPr bwMode="auto">
          <a:xfrm flipH="1">
            <a:off x="4135115" y="3511882"/>
            <a:ext cx="645" cy="1429286"/>
          </a:xfrm>
          <a:prstGeom prst="line">
            <a:avLst/>
          </a:prstGeom>
          <a:ln w="28575">
            <a:solidFill>
              <a:srgbClr val="FF0000"/>
            </a:solidFill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FFFF00"/>
              </a:solidFill>
            </a:endParaRPr>
          </a:p>
        </p:txBody>
      </p:sp>
      <p:sp>
        <p:nvSpPr>
          <p:cNvPr id="52" name="Text Box 117"/>
          <p:cNvSpPr txBox="1">
            <a:spLocks noChangeArrowheads="1"/>
          </p:cNvSpPr>
          <p:nvPr/>
        </p:nvSpPr>
        <p:spPr bwMode="auto">
          <a:xfrm>
            <a:off x="4283968" y="4653136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i="1" dirty="0" err="1">
                <a:solidFill>
                  <a:srgbClr val="FF0000"/>
                </a:solidFill>
                <a:latin typeface="Times New Roman" pitchFamily="18" charset="0"/>
              </a:rPr>
              <a:t>i</a:t>
            </a:r>
            <a:endParaRPr kumimoji="0" lang="en-US" altLang="zh-TW" sz="2400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3" name="Text Box 123"/>
          <p:cNvSpPr txBox="1">
            <a:spLocks noChangeArrowheads="1"/>
          </p:cNvSpPr>
          <p:nvPr/>
        </p:nvSpPr>
        <p:spPr bwMode="auto">
          <a:xfrm>
            <a:off x="579041" y="4480793"/>
            <a:ext cx="21923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 dirty="0">
                <a:solidFill>
                  <a:srgbClr val="002060"/>
                </a:solidFill>
                <a:latin typeface="Times New Roman" pitchFamily="18" charset="0"/>
                <a:ea typeface="華康儷中黑" pitchFamily="1" charset="-120"/>
              </a:rPr>
              <a:t>Original Image</a:t>
            </a:r>
            <a:endParaRPr kumimoji="0" lang="zh-TW" altLang="en-US" sz="2400" b="1" dirty="0">
              <a:solidFill>
                <a:srgbClr val="00206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54" name="Text Box 128"/>
          <p:cNvSpPr txBox="1">
            <a:spLocks noChangeArrowheads="1"/>
          </p:cNvSpPr>
          <p:nvPr/>
        </p:nvSpPr>
        <p:spPr bwMode="auto">
          <a:xfrm>
            <a:off x="3635896" y="2348880"/>
            <a:ext cx="27045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b="1" dirty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Find the </a:t>
            </a:r>
            <a:r>
              <a:rPr kumimoji="0" lang="en-US" altLang="zh-TW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closest codebook</a:t>
            </a:r>
          </a:p>
          <a:p>
            <a:r>
              <a:rPr kumimoji="0" lang="en-US" altLang="zh-TW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 </a:t>
            </a:r>
            <a:r>
              <a:rPr lang="en-US" altLang="zh-TW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p</a:t>
            </a:r>
            <a:r>
              <a:rPr kumimoji="0" lang="en-US" altLang="zh-TW" b="1" dirty="0" smtClean="0">
                <a:solidFill>
                  <a:srgbClr val="FFC000"/>
                </a:solidFill>
                <a:latin typeface="Times New Roman" pitchFamily="18" charset="0"/>
                <a:ea typeface="華康儷中黑" pitchFamily="1" charset="-120"/>
              </a:rPr>
              <a:t>rojection value</a:t>
            </a:r>
            <a:endParaRPr kumimoji="0" lang="zh-TW" altLang="en-US" b="1" dirty="0">
              <a:solidFill>
                <a:srgbClr val="FFC00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55" name="Line 112"/>
          <p:cNvSpPr>
            <a:spLocks noChangeShapeType="1"/>
          </p:cNvSpPr>
          <p:nvPr/>
        </p:nvSpPr>
        <p:spPr bwMode="auto">
          <a:xfrm>
            <a:off x="5753136" y="1844823"/>
            <a:ext cx="1195128" cy="7069"/>
          </a:xfrm>
          <a:prstGeom prst="line">
            <a:avLst/>
          </a:prstGeom>
          <a:ln>
            <a:headEnd/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56" name="Rectangle 75"/>
          <p:cNvSpPr>
            <a:spLocks noChangeArrowheads="1"/>
          </p:cNvSpPr>
          <p:nvPr/>
        </p:nvSpPr>
        <p:spPr bwMode="auto">
          <a:xfrm>
            <a:off x="3923928" y="1700808"/>
            <a:ext cx="1584176" cy="2880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kumimoji="0" lang="zh-TW" altLang="en-US" b="1" dirty="0">
              <a:solidFill>
                <a:schemeClr val="accent6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88"/>
          <p:cNvSpPr txBox="1">
            <a:spLocks noChangeArrowheads="1"/>
          </p:cNvSpPr>
          <p:nvPr/>
        </p:nvSpPr>
        <p:spPr bwMode="auto">
          <a:xfrm>
            <a:off x="3491880" y="1988840"/>
            <a:ext cx="2549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 dirty="0" smtClean="0">
                <a:solidFill>
                  <a:schemeClr val="bg1"/>
                </a:solidFill>
                <a:latin typeface="Times New Roman" pitchFamily="18" charset="0"/>
              </a:rPr>
              <a:t>Projection coordinate</a:t>
            </a:r>
            <a:endParaRPr kumimoji="0" lang="en-US" altLang="zh-TW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8" name="Line 112"/>
          <p:cNvSpPr>
            <a:spLocks noChangeShapeType="1"/>
          </p:cNvSpPr>
          <p:nvPr/>
        </p:nvSpPr>
        <p:spPr bwMode="auto">
          <a:xfrm>
            <a:off x="755576" y="1844824"/>
            <a:ext cx="2952328" cy="0"/>
          </a:xfrm>
          <a:prstGeom prst="line">
            <a:avLst/>
          </a:prstGeom>
          <a:ln>
            <a:headEnd/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59" name="Rectangle 75"/>
          <p:cNvSpPr>
            <a:spLocks noChangeArrowheads="1"/>
          </p:cNvSpPr>
          <p:nvPr/>
        </p:nvSpPr>
        <p:spPr bwMode="auto">
          <a:xfrm>
            <a:off x="7164288" y="1707877"/>
            <a:ext cx="360040" cy="2880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kumimoji="0" lang="zh-TW" altLang="en-US" b="1" dirty="0">
              <a:solidFill>
                <a:schemeClr val="accent6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 Box 88"/>
          <p:cNvSpPr txBox="1">
            <a:spLocks noChangeArrowheads="1"/>
          </p:cNvSpPr>
          <p:nvPr/>
        </p:nvSpPr>
        <p:spPr bwMode="auto">
          <a:xfrm>
            <a:off x="6372200" y="1988840"/>
            <a:ext cx="19657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 dirty="0" smtClean="0">
                <a:solidFill>
                  <a:schemeClr val="bg1"/>
                </a:solidFill>
                <a:latin typeface="Times New Roman" pitchFamily="18" charset="0"/>
              </a:rPr>
              <a:t>Projection value</a:t>
            </a:r>
            <a:endParaRPr kumimoji="0" lang="en-US" altLang="zh-TW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" name="Line 112"/>
          <p:cNvSpPr>
            <a:spLocks noChangeShapeType="1"/>
          </p:cNvSpPr>
          <p:nvPr/>
        </p:nvSpPr>
        <p:spPr bwMode="auto">
          <a:xfrm>
            <a:off x="3347864" y="2708920"/>
            <a:ext cx="3672408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62" name="Line 112"/>
          <p:cNvSpPr>
            <a:spLocks noChangeShapeType="1"/>
          </p:cNvSpPr>
          <p:nvPr/>
        </p:nvSpPr>
        <p:spPr bwMode="auto">
          <a:xfrm>
            <a:off x="3347864" y="2708920"/>
            <a:ext cx="0" cy="2232248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63" name="Line 112"/>
          <p:cNvSpPr>
            <a:spLocks noChangeShapeType="1"/>
          </p:cNvSpPr>
          <p:nvPr/>
        </p:nvSpPr>
        <p:spPr bwMode="auto">
          <a:xfrm>
            <a:off x="4644008" y="4941168"/>
            <a:ext cx="1872208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68" name="Line 114"/>
          <p:cNvSpPr>
            <a:spLocks noChangeShapeType="1"/>
          </p:cNvSpPr>
          <p:nvPr/>
        </p:nvSpPr>
        <p:spPr bwMode="auto">
          <a:xfrm flipV="1">
            <a:off x="6516216" y="4301480"/>
            <a:ext cx="0" cy="648072"/>
          </a:xfrm>
          <a:prstGeom prst="line">
            <a:avLst/>
          </a:prstGeom>
          <a:ln>
            <a:solidFill>
              <a:srgbClr val="FFFF00"/>
            </a:solidFill>
            <a:headEnd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69" name="Line 114"/>
          <p:cNvSpPr>
            <a:spLocks noChangeShapeType="1"/>
          </p:cNvSpPr>
          <p:nvPr/>
        </p:nvSpPr>
        <p:spPr bwMode="auto">
          <a:xfrm flipH="1">
            <a:off x="6516216" y="4877544"/>
            <a:ext cx="0" cy="684000"/>
          </a:xfrm>
          <a:prstGeom prst="line">
            <a:avLst/>
          </a:prstGeom>
          <a:ln>
            <a:solidFill>
              <a:srgbClr val="FFFF00"/>
            </a:solidFill>
            <a:headEnd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71" name="Text Box 117"/>
          <p:cNvSpPr txBox="1">
            <a:spLocks noChangeArrowheads="1"/>
          </p:cNvSpPr>
          <p:nvPr/>
        </p:nvSpPr>
        <p:spPr bwMode="auto">
          <a:xfrm>
            <a:off x="6751985" y="4627984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i="1" dirty="0" err="1">
                <a:solidFill>
                  <a:srgbClr val="FF0000"/>
                </a:solidFill>
                <a:latin typeface="Times New Roman" pitchFamily="18" charset="0"/>
              </a:rPr>
              <a:t>i</a:t>
            </a:r>
            <a:endParaRPr kumimoji="0" lang="en-US" altLang="zh-TW" sz="2400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2" name="Line 116"/>
          <p:cNvSpPr>
            <a:spLocks noChangeShapeType="1"/>
          </p:cNvSpPr>
          <p:nvPr/>
        </p:nvSpPr>
        <p:spPr bwMode="auto">
          <a:xfrm flipH="1">
            <a:off x="6660232" y="3573016"/>
            <a:ext cx="0" cy="1368152"/>
          </a:xfrm>
          <a:prstGeom prst="line">
            <a:avLst/>
          </a:prstGeom>
          <a:ln w="28575">
            <a:solidFill>
              <a:srgbClr val="FF0000"/>
            </a:solidFill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FFFF00"/>
              </a:solidFill>
            </a:endParaRPr>
          </a:p>
        </p:txBody>
      </p:sp>
      <p:sp>
        <p:nvSpPr>
          <p:cNvPr id="76" name="Text Box 128"/>
          <p:cNvSpPr txBox="1">
            <a:spLocks noChangeArrowheads="1"/>
          </p:cNvSpPr>
          <p:nvPr/>
        </p:nvSpPr>
        <p:spPr bwMode="auto">
          <a:xfrm>
            <a:off x="4788024" y="5013176"/>
            <a:ext cx="15462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b="1" dirty="0" smtClean="0">
                <a:solidFill>
                  <a:srgbClr val="FFFF00"/>
                </a:solidFill>
                <a:latin typeface="Times New Roman" pitchFamily="18" charset="0"/>
                <a:ea typeface="華康儷中黑" pitchFamily="1" charset="-120"/>
              </a:rPr>
              <a:t>Search Range</a:t>
            </a:r>
            <a:endParaRPr kumimoji="0" lang="zh-TW" altLang="en-US" b="1" dirty="0">
              <a:solidFill>
                <a:srgbClr val="FFFF0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78" name="標題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 smtClean="0">
                <a:solidFill>
                  <a:srgbClr val="FFFF00"/>
                </a:solidFill>
              </a:rPr>
              <a:t>Principal Component Analysis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5"/>
          <p:cNvSpPr>
            <a:spLocks noChangeArrowheads="1"/>
          </p:cNvSpPr>
          <p:nvPr/>
        </p:nvSpPr>
        <p:spPr bwMode="auto">
          <a:xfrm>
            <a:off x="6660232" y="2132856"/>
            <a:ext cx="1152128" cy="93610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kumimoji="0" lang="zh-TW" altLang="en-US" dirty="0">
              <a:solidFill>
                <a:schemeClr val="accent6">
                  <a:lumMod val="25000"/>
                </a:schemeClr>
              </a:solidFill>
              <a:latin typeface="Corbel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>
                <a:solidFill>
                  <a:srgbClr val="FFFF00"/>
                </a:solidFill>
              </a:rPr>
              <a:t>Block Truncation Coding</a:t>
            </a:r>
            <a:endParaRPr lang="zh-TW" altLang="en-US" dirty="0"/>
          </a:p>
        </p:txBody>
      </p:sp>
      <p:graphicFrame>
        <p:nvGraphicFramePr>
          <p:cNvPr id="4" name="Group 130"/>
          <p:cNvGraphicFramePr>
            <a:graphicFrameLocks noGrp="1"/>
          </p:cNvGraphicFramePr>
          <p:nvPr/>
        </p:nvGraphicFramePr>
        <p:xfrm>
          <a:off x="395536" y="2420888"/>
          <a:ext cx="2711450" cy="2668588"/>
        </p:xfrm>
        <a:graphic>
          <a:graphicData uri="http://schemas.openxmlformats.org/drawingml/2006/table">
            <a:tbl>
              <a:tblPr/>
              <a:tblGrid>
                <a:gridCol w="542925"/>
                <a:gridCol w="539750"/>
                <a:gridCol w="542925"/>
                <a:gridCol w="542925"/>
                <a:gridCol w="542925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60"/>
          <p:cNvSpPr txBox="1">
            <a:spLocks noChangeArrowheads="1"/>
          </p:cNvSpPr>
          <p:nvPr/>
        </p:nvSpPr>
        <p:spPr bwMode="auto">
          <a:xfrm>
            <a:off x="467013" y="4097288"/>
            <a:ext cx="55399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6" name="Text Box 61"/>
          <p:cNvSpPr txBox="1">
            <a:spLocks noChangeArrowheads="1"/>
          </p:cNvSpPr>
          <p:nvPr/>
        </p:nvSpPr>
        <p:spPr bwMode="auto">
          <a:xfrm>
            <a:off x="1136938" y="4097288"/>
            <a:ext cx="55399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7" name="Text Box 62"/>
          <p:cNvSpPr txBox="1">
            <a:spLocks noChangeArrowheads="1"/>
          </p:cNvSpPr>
          <p:nvPr/>
        </p:nvSpPr>
        <p:spPr bwMode="auto">
          <a:xfrm>
            <a:off x="2040186" y="2283941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2040186" y="31828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9" name="Rectangle 64"/>
          <p:cNvSpPr>
            <a:spLocks noChangeArrowheads="1"/>
          </p:cNvSpPr>
          <p:nvPr/>
        </p:nvSpPr>
        <p:spPr bwMode="auto">
          <a:xfrm rot="2668076">
            <a:off x="2040186" y="39448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10" name="Line 65"/>
          <p:cNvSpPr>
            <a:spLocks noChangeShapeType="1"/>
          </p:cNvSpPr>
          <p:nvPr/>
        </p:nvSpPr>
        <p:spPr bwMode="auto">
          <a:xfrm>
            <a:off x="395536" y="269783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1" name="Line 66"/>
          <p:cNvSpPr>
            <a:spLocks noChangeShapeType="1"/>
          </p:cNvSpPr>
          <p:nvPr/>
        </p:nvSpPr>
        <p:spPr bwMode="auto">
          <a:xfrm>
            <a:off x="395536" y="255071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2" name="Line 67"/>
          <p:cNvSpPr>
            <a:spLocks noChangeShapeType="1"/>
          </p:cNvSpPr>
          <p:nvPr/>
        </p:nvSpPr>
        <p:spPr bwMode="auto">
          <a:xfrm>
            <a:off x="395536" y="2838747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3" name="Line 68"/>
          <p:cNvSpPr>
            <a:spLocks noChangeShapeType="1"/>
          </p:cNvSpPr>
          <p:nvPr/>
        </p:nvSpPr>
        <p:spPr bwMode="auto">
          <a:xfrm>
            <a:off x="665411" y="2427957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4" name="Line 69"/>
          <p:cNvSpPr>
            <a:spLocks noChangeShapeType="1"/>
          </p:cNvSpPr>
          <p:nvPr/>
        </p:nvSpPr>
        <p:spPr bwMode="auto">
          <a:xfrm>
            <a:off x="525473" y="2433819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5" name="Line 70"/>
          <p:cNvSpPr>
            <a:spLocks noChangeShapeType="1"/>
          </p:cNvSpPr>
          <p:nvPr/>
        </p:nvSpPr>
        <p:spPr bwMode="auto">
          <a:xfrm>
            <a:off x="811461" y="2427957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6" name="Text Box 123"/>
          <p:cNvSpPr txBox="1">
            <a:spLocks noChangeArrowheads="1"/>
          </p:cNvSpPr>
          <p:nvPr/>
        </p:nvSpPr>
        <p:spPr bwMode="auto">
          <a:xfrm>
            <a:off x="651049" y="5279950"/>
            <a:ext cx="21923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 dirty="0">
                <a:solidFill>
                  <a:srgbClr val="002060"/>
                </a:solidFill>
                <a:latin typeface="Times New Roman" pitchFamily="18" charset="0"/>
                <a:ea typeface="華康儷中黑" pitchFamily="1" charset="-120"/>
              </a:rPr>
              <a:t>Original Image</a:t>
            </a:r>
            <a:endParaRPr kumimoji="0" lang="zh-TW" altLang="en-US" sz="2400" b="1" dirty="0">
              <a:solidFill>
                <a:srgbClr val="00206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17" name="Line 112"/>
          <p:cNvSpPr>
            <a:spLocks noChangeShapeType="1"/>
          </p:cNvSpPr>
          <p:nvPr/>
        </p:nvSpPr>
        <p:spPr bwMode="auto">
          <a:xfrm flipV="1">
            <a:off x="827584" y="2636912"/>
            <a:ext cx="2664296" cy="7069"/>
          </a:xfrm>
          <a:prstGeom prst="line">
            <a:avLst/>
          </a:prstGeom>
          <a:ln>
            <a:headEnd/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19" name="Rectangle 75"/>
          <p:cNvSpPr>
            <a:spLocks noChangeArrowheads="1"/>
          </p:cNvSpPr>
          <p:nvPr/>
        </p:nvSpPr>
        <p:spPr bwMode="auto">
          <a:xfrm>
            <a:off x="3563888" y="2132856"/>
            <a:ext cx="1584176" cy="10081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kumimoji="0" lang="en-US" altLang="zh-TW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BTC</a:t>
            </a:r>
            <a:endParaRPr kumimoji="0" lang="zh-TW" alt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6804248" y="2442374"/>
            <a:ext cx="8515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1600" b="1" i="1" dirty="0" smtClean="0">
                <a:solidFill>
                  <a:schemeClr val="bg1"/>
                </a:solidFill>
                <a:latin typeface="Times New Roman" pitchFamily="18" charset="0"/>
              </a:rPr>
              <a:t>Bit map</a:t>
            </a:r>
            <a:endParaRPr kumimoji="0" lang="en-US" altLang="zh-TW" sz="16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" name="Rectangle 75"/>
          <p:cNvSpPr>
            <a:spLocks noChangeArrowheads="1"/>
          </p:cNvSpPr>
          <p:nvPr/>
        </p:nvSpPr>
        <p:spPr bwMode="auto">
          <a:xfrm>
            <a:off x="6660232" y="3284984"/>
            <a:ext cx="504056" cy="36004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kumimoji="0" lang="en-US" altLang="zh-TW" sz="2800" b="1" dirty="0" smtClean="0">
                <a:solidFill>
                  <a:schemeClr val="accent6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kumimoji="0" lang="zh-TW" altLang="en-US" sz="2800" b="1" dirty="0">
              <a:solidFill>
                <a:schemeClr val="accent6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75"/>
          <p:cNvSpPr>
            <a:spLocks noChangeArrowheads="1"/>
          </p:cNvSpPr>
          <p:nvPr/>
        </p:nvSpPr>
        <p:spPr bwMode="auto">
          <a:xfrm>
            <a:off x="6660232" y="3789040"/>
            <a:ext cx="504056" cy="36004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kumimoji="0" lang="en-US" altLang="zh-TW" sz="2800" b="1" dirty="0" smtClean="0">
                <a:solidFill>
                  <a:schemeClr val="accent6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kumimoji="0" lang="zh-TW" altLang="en-US" sz="2800" b="1" dirty="0">
              <a:solidFill>
                <a:schemeClr val="accent6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Line 112"/>
          <p:cNvSpPr>
            <a:spLocks noChangeShapeType="1"/>
          </p:cNvSpPr>
          <p:nvPr/>
        </p:nvSpPr>
        <p:spPr bwMode="auto">
          <a:xfrm>
            <a:off x="5220072" y="2636912"/>
            <a:ext cx="1080120" cy="0"/>
          </a:xfrm>
          <a:prstGeom prst="line">
            <a:avLst/>
          </a:prstGeom>
          <a:ln>
            <a:headEnd/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92D050"/>
                </a:solidFill>
              </a:rPr>
              <a:t>An Example:</a:t>
            </a:r>
            <a:endParaRPr lang="zh-TW" altLang="en-US" dirty="0">
              <a:solidFill>
                <a:srgbClr val="92D050"/>
              </a:solidFill>
            </a:endParaRPr>
          </a:p>
        </p:txBody>
      </p:sp>
      <p:sp>
        <p:nvSpPr>
          <p:cNvPr id="9" name="Rectangle 75"/>
          <p:cNvSpPr>
            <a:spLocks noChangeArrowheads="1"/>
          </p:cNvSpPr>
          <p:nvPr/>
        </p:nvSpPr>
        <p:spPr bwMode="auto">
          <a:xfrm>
            <a:off x="1115616" y="4814776"/>
            <a:ext cx="1584176" cy="86409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kumimoji="0" lang="en-US" altLang="zh-TW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Average Value</a:t>
            </a:r>
            <a:endParaRPr kumimoji="0" lang="zh-TW" altLang="en-US" sz="2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dirty="0" smtClean="0">
                <a:solidFill>
                  <a:srgbClr val="FFFF00"/>
                </a:solidFill>
              </a:rPr>
              <a:t>Block Truncation Coding</a:t>
            </a:r>
            <a:endParaRPr lang="zh-TW" altLang="en-US" dirty="0">
              <a:solidFill>
                <a:srgbClr val="FFFF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492896"/>
            <a:ext cx="2302771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5750880"/>
            <a:ext cx="1224136" cy="342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79" y="3212976"/>
            <a:ext cx="2399003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1844823"/>
            <a:ext cx="1191549" cy="1099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88"/>
          <p:cNvSpPr txBox="1">
            <a:spLocks noChangeArrowheads="1"/>
          </p:cNvSpPr>
          <p:nvPr/>
        </p:nvSpPr>
        <p:spPr bwMode="auto">
          <a:xfrm>
            <a:off x="1115616" y="4149080"/>
            <a:ext cx="17988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 dirty="0" smtClean="0">
                <a:solidFill>
                  <a:schemeClr val="bg1"/>
                </a:solidFill>
                <a:latin typeface="Times New Roman" pitchFamily="18" charset="0"/>
              </a:rPr>
              <a:t>Original Block</a:t>
            </a:r>
            <a:endParaRPr kumimoji="0" lang="en-US" altLang="zh-TW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4" name="Text Box 88"/>
          <p:cNvSpPr txBox="1">
            <a:spLocks noChangeArrowheads="1"/>
          </p:cNvSpPr>
          <p:nvPr/>
        </p:nvSpPr>
        <p:spPr bwMode="auto">
          <a:xfrm>
            <a:off x="4932040" y="6237312"/>
            <a:ext cx="24561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 dirty="0" smtClean="0">
                <a:solidFill>
                  <a:schemeClr val="bg1"/>
                </a:solidFill>
                <a:latin typeface="Times New Roman" pitchFamily="18" charset="0"/>
              </a:rPr>
              <a:t>Reconstructed Block</a:t>
            </a:r>
            <a:endParaRPr kumimoji="0" lang="en-US" altLang="zh-TW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5" name="Rectangle 75"/>
          <p:cNvSpPr>
            <a:spLocks noChangeArrowheads="1"/>
          </p:cNvSpPr>
          <p:nvPr/>
        </p:nvSpPr>
        <p:spPr bwMode="auto">
          <a:xfrm>
            <a:off x="4716016" y="1844823"/>
            <a:ext cx="1240753" cy="109954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kumimoji="0" lang="zh-TW" altLang="en-US" dirty="0">
              <a:solidFill>
                <a:schemeClr val="accent6">
                  <a:lumMod val="25000"/>
                </a:schemeClr>
              </a:solidFill>
              <a:latin typeface="Corbel" pitchFamily="34" charset="0"/>
            </a:endParaRPr>
          </a:p>
        </p:txBody>
      </p:sp>
      <p:sp>
        <p:nvSpPr>
          <p:cNvPr id="16" name="Text Box 88"/>
          <p:cNvSpPr txBox="1">
            <a:spLocks noChangeArrowheads="1"/>
          </p:cNvSpPr>
          <p:nvPr/>
        </p:nvSpPr>
        <p:spPr bwMode="auto">
          <a:xfrm>
            <a:off x="4860033" y="2154342"/>
            <a:ext cx="9170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1600" b="1" i="1" dirty="0" smtClean="0">
                <a:solidFill>
                  <a:schemeClr val="bg1"/>
                </a:solidFill>
                <a:latin typeface="Times New Roman" pitchFamily="18" charset="0"/>
              </a:rPr>
              <a:t>Bit map</a:t>
            </a:r>
            <a:endParaRPr kumimoji="0" lang="en-US" altLang="zh-TW" sz="16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7" name="Rectangle 75"/>
          <p:cNvSpPr>
            <a:spLocks noChangeArrowheads="1"/>
          </p:cNvSpPr>
          <p:nvPr/>
        </p:nvSpPr>
        <p:spPr bwMode="auto">
          <a:xfrm>
            <a:off x="4722339" y="3212975"/>
            <a:ext cx="542830" cy="42290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kumimoji="0" lang="en-US" altLang="zh-TW" sz="2800" b="1" dirty="0" smtClean="0">
                <a:solidFill>
                  <a:schemeClr val="accent6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kumimoji="0" lang="zh-TW" altLang="en-US" sz="2800" b="1" dirty="0">
              <a:solidFill>
                <a:schemeClr val="accent6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75"/>
          <p:cNvSpPr>
            <a:spLocks noChangeArrowheads="1"/>
          </p:cNvSpPr>
          <p:nvPr/>
        </p:nvSpPr>
        <p:spPr bwMode="auto">
          <a:xfrm>
            <a:off x="4722339" y="3654171"/>
            <a:ext cx="542830" cy="42290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kumimoji="0" lang="en-US" altLang="zh-TW" sz="2800" b="1" dirty="0" smtClean="0">
                <a:solidFill>
                  <a:schemeClr val="accent6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kumimoji="0" lang="zh-TW" altLang="en-US" sz="2800" b="1" dirty="0">
              <a:solidFill>
                <a:schemeClr val="accent6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4725144"/>
            <a:ext cx="27051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sz="4800" dirty="0" smtClean="0">
                <a:solidFill>
                  <a:srgbClr val="FFFF00"/>
                </a:solidFill>
              </a:rPr>
              <a:t>Wavelet-Based Image Coding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711032"/>
            <a:ext cx="8579296" cy="4526280"/>
          </a:xfrm>
        </p:spPr>
        <p:txBody>
          <a:bodyPr/>
          <a:lstStyle/>
          <a:p>
            <a:r>
              <a:rPr lang="en-US" altLang="zh-TW" dirty="0" smtClean="0"/>
              <a:t> Embedded Zero Wavelet (EZW)</a:t>
            </a:r>
          </a:p>
          <a:p>
            <a:r>
              <a:rPr lang="en-US" altLang="zh-TW" dirty="0" smtClean="0"/>
              <a:t> Set Partitioning in Hierarchical Tree(SPIHT)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JPEG2000</a:t>
            </a:r>
            <a:endParaRPr lang="zh-TW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zh-TW" sz="3600" dirty="0" smtClean="0">
                <a:solidFill>
                  <a:srgbClr val="FFFF00"/>
                </a:solidFill>
              </a:rPr>
              <a:t>Wavelet-Based Image Coding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FFC000"/>
                </a:solidFill>
              </a:rPr>
              <a:t>Parent-Descendant Relationship</a:t>
            </a:r>
            <a:endParaRPr lang="zh-TW" altLang="en-US" dirty="0">
              <a:solidFill>
                <a:srgbClr val="FFC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492896"/>
            <a:ext cx="3384376" cy="340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400" dirty="0" smtClean="0">
                <a:solidFill>
                  <a:srgbClr val="FFFF00"/>
                </a:solidFill>
              </a:rPr>
              <a:t>VQ-Based Image Coding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Vector Quantization (</a:t>
            </a:r>
            <a:r>
              <a:rPr lang="en-US" altLang="zh-TW" sz="2800" dirty="0" smtClean="0">
                <a:solidFill>
                  <a:srgbClr val="FFFF00"/>
                </a:solidFill>
              </a:rPr>
              <a:t>VQ</a:t>
            </a:r>
            <a:r>
              <a:rPr lang="en-US" altLang="zh-TW" sz="2800" dirty="0" smtClean="0"/>
              <a:t>)</a:t>
            </a:r>
          </a:p>
          <a:p>
            <a:r>
              <a:rPr lang="en-US" altLang="zh-TW" sz="2800" dirty="0" smtClean="0"/>
              <a:t>Side-Match Vector Quantization (</a:t>
            </a:r>
            <a:r>
              <a:rPr lang="en-US" altLang="zh-TW" sz="2800" dirty="0" smtClean="0">
                <a:solidFill>
                  <a:srgbClr val="FFFF00"/>
                </a:solidFill>
              </a:rPr>
              <a:t>SMVQ</a:t>
            </a:r>
            <a:r>
              <a:rPr lang="en-US" altLang="zh-TW" sz="2800" dirty="0" smtClean="0"/>
              <a:t>)</a:t>
            </a:r>
          </a:p>
          <a:p>
            <a:r>
              <a:rPr lang="en-US" altLang="zh-TW" sz="2800" dirty="0" smtClean="0"/>
              <a:t>Classified Vector Quantization (</a:t>
            </a:r>
            <a:r>
              <a:rPr lang="en-US" altLang="zh-TW" sz="2800" dirty="0" smtClean="0">
                <a:solidFill>
                  <a:srgbClr val="FFFF00"/>
                </a:solidFill>
              </a:rPr>
              <a:t>CVQ</a:t>
            </a:r>
            <a:r>
              <a:rPr lang="en-US" altLang="zh-TW" sz="2800" dirty="0" smtClean="0"/>
              <a:t>)</a:t>
            </a:r>
          </a:p>
          <a:p>
            <a:r>
              <a:rPr lang="en-US" altLang="zh-TW" sz="2800" dirty="0" smtClean="0"/>
              <a:t>Tree Structured Vector Quantization (</a:t>
            </a:r>
            <a:r>
              <a:rPr lang="en-US" altLang="zh-TW" sz="2800" dirty="0" smtClean="0">
                <a:solidFill>
                  <a:srgbClr val="FFFF00"/>
                </a:solidFill>
              </a:rPr>
              <a:t>TSVQ</a:t>
            </a:r>
            <a:r>
              <a:rPr lang="en-US" altLang="zh-TW" sz="2800" dirty="0" smtClean="0"/>
              <a:t>)</a:t>
            </a:r>
          </a:p>
          <a:p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zh-TW" sz="3600" dirty="0" smtClean="0">
                <a:solidFill>
                  <a:srgbClr val="FFFF00"/>
                </a:solidFill>
              </a:rPr>
              <a:t>Wavelet-Based Image Coding</a:t>
            </a:r>
            <a:endParaRPr lang="zh-TW" altLang="en-US" sz="3600" dirty="0">
              <a:solidFill>
                <a:srgbClr val="FFFF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zh-TW" dirty="0" smtClean="0">
                <a:solidFill>
                  <a:srgbClr val="FFC000"/>
                </a:solidFill>
              </a:rPr>
              <a:t>Scan Order</a:t>
            </a:r>
            <a:endParaRPr lang="zh-TW" altLang="en-US" dirty="0">
              <a:solidFill>
                <a:srgbClr val="FFC000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294640"/>
            <a:ext cx="4025280" cy="39426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0" name="直線單箭頭接點 9"/>
          <p:cNvCxnSpPr/>
          <p:nvPr/>
        </p:nvCxnSpPr>
        <p:spPr>
          <a:xfrm>
            <a:off x="1115616" y="2654680"/>
            <a:ext cx="57606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 flipH="1">
            <a:off x="1115616" y="2726688"/>
            <a:ext cx="576064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/>
          <p:nvPr/>
        </p:nvCxnSpPr>
        <p:spPr>
          <a:xfrm>
            <a:off x="1187624" y="3158736"/>
            <a:ext cx="57606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/>
          <p:nvPr/>
        </p:nvCxnSpPr>
        <p:spPr>
          <a:xfrm flipV="1">
            <a:off x="1763688" y="2654680"/>
            <a:ext cx="792088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flipH="1">
            <a:off x="1187624" y="2870704"/>
            <a:ext cx="1296144" cy="10801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1331640" y="3950824"/>
            <a:ext cx="108012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 flipV="1">
            <a:off x="2411760" y="3086728"/>
            <a:ext cx="1584176" cy="8640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 flipH="1">
            <a:off x="1619672" y="3374760"/>
            <a:ext cx="2304256" cy="20882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>
            <a:off x="1619672" y="5535000"/>
            <a:ext cx="244827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2" name="Rectangle 75"/>
          <p:cNvSpPr>
            <a:spLocks noChangeArrowheads="1"/>
          </p:cNvSpPr>
          <p:nvPr/>
        </p:nvSpPr>
        <p:spPr bwMode="auto">
          <a:xfrm>
            <a:off x="6444208" y="2420888"/>
            <a:ext cx="1656184" cy="10801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kumimoji="0" lang="en-US" altLang="zh-TW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Thresholds</a:t>
            </a:r>
            <a:endParaRPr kumimoji="0" lang="zh-TW" altLang="en-U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Line 112"/>
          <p:cNvSpPr>
            <a:spLocks noChangeShapeType="1"/>
          </p:cNvSpPr>
          <p:nvPr/>
        </p:nvSpPr>
        <p:spPr bwMode="auto">
          <a:xfrm>
            <a:off x="5148064" y="2996952"/>
            <a:ext cx="1080120" cy="0"/>
          </a:xfrm>
          <a:prstGeom prst="line">
            <a:avLst/>
          </a:prstGeom>
          <a:ln>
            <a:headEnd/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45" name="Line 112"/>
          <p:cNvSpPr>
            <a:spLocks noChangeShapeType="1"/>
          </p:cNvSpPr>
          <p:nvPr/>
        </p:nvSpPr>
        <p:spPr bwMode="auto">
          <a:xfrm>
            <a:off x="7164288" y="3645024"/>
            <a:ext cx="0" cy="864096"/>
          </a:xfrm>
          <a:prstGeom prst="line">
            <a:avLst/>
          </a:prstGeom>
          <a:ln>
            <a:headEnd/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5940152" y="4653136"/>
            <a:ext cx="2808312" cy="50405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kumimoji="0" lang="en-US" altLang="zh-TW" sz="2800" b="1" dirty="0" smtClean="0">
                <a:solidFill>
                  <a:schemeClr val="accent6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Bitstream</a:t>
            </a:r>
            <a:endParaRPr kumimoji="0" lang="zh-TW" altLang="en-US" sz="2800" b="1" dirty="0">
              <a:solidFill>
                <a:schemeClr val="accent6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6588224" y="5157192"/>
            <a:ext cx="1494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101001110….</a:t>
            </a:r>
            <a:endParaRPr lang="zh-TW" altLang="en-US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143080"/>
            <a:ext cx="8229600" cy="45262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zh-TW" sz="11500" dirty="0" smtClean="0">
                <a:solidFill>
                  <a:schemeClr val="accent6">
                    <a:lumMod val="50000"/>
                  </a:schemeClr>
                </a:solidFill>
                <a:latin typeface="Vrinda" pitchFamily="34" charset="0"/>
                <a:cs typeface="Vrinda" pitchFamily="34" charset="0"/>
              </a:rPr>
              <a:t>Q&amp;A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54266" y="3861048"/>
            <a:ext cx="349967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US" altLang="zh-TW" sz="9600" dirty="0" smtClean="0">
                <a:solidFill>
                  <a:schemeClr val="accent6">
                    <a:lumMod val="50000"/>
                  </a:schemeClr>
                </a:solidFill>
                <a:latin typeface="Wingdings" pitchFamily="2" charset="2"/>
                <a:cs typeface="Vrinda" pitchFamily="34" charset="0"/>
              </a:rPr>
              <a:t>Q&amp;A</a:t>
            </a:r>
            <a:endParaRPr lang="zh-TW" altLang="en-US" sz="800" dirty="0">
              <a:solidFill>
                <a:schemeClr val="accent6">
                  <a:lumMod val="50000"/>
                </a:schemeClr>
              </a:solidFill>
              <a:latin typeface="Wingdings" pitchFamily="2" charset="2"/>
              <a:cs typeface="Vrind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400" dirty="0" smtClean="0">
                <a:solidFill>
                  <a:srgbClr val="FFFF00"/>
                </a:solidFill>
              </a:rPr>
              <a:t>VQ-Based Image Coding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b="1" dirty="0" smtClean="0">
                <a:solidFill>
                  <a:schemeClr val="bg1"/>
                </a:solidFill>
              </a:rPr>
              <a:t>Drawbacks of VQ</a:t>
            </a:r>
          </a:p>
          <a:p>
            <a:pPr lvl="2"/>
            <a:r>
              <a:rPr lang="en-US" altLang="zh-TW" sz="1900" dirty="0" smtClean="0"/>
              <a:t>Block Effect</a:t>
            </a:r>
          </a:p>
          <a:p>
            <a:pPr lvl="2"/>
            <a:r>
              <a:rPr lang="en-US" altLang="zh-TW" sz="1900" dirty="0" smtClean="0"/>
              <a:t>Time Complexity for LBG algorithm</a:t>
            </a:r>
            <a:endParaRPr lang="en-US" altLang="zh-TW" sz="2800" dirty="0" smtClean="0"/>
          </a:p>
          <a:p>
            <a:r>
              <a:rPr lang="en-US" altLang="zh-TW" sz="2800" b="1" dirty="0" smtClean="0">
                <a:solidFill>
                  <a:schemeClr val="bg1"/>
                </a:solidFill>
              </a:rPr>
              <a:t>Block Effect</a:t>
            </a:r>
          </a:p>
          <a:p>
            <a:pPr lvl="2"/>
            <a:r>
              <a:rPr lang="en-US" altLang="zh-TW" sz="1900" dirty="0" smtClean="0">
                <a:solidFill>
                  <a:srgbClr val="FFFF00"/>
                </a:solidFill>
              </a:rPr>
              <a:t>SMVQ</a:t>
            </a:r>
          </a:p>
          <a:p>
            <a:r>
              <a:rPr lang="en-US" altLang="zh-TW" sz="2800" b="1" dirty="0" smtClean="0">
                <a:solidFill>
                  <a:schemeClr val="bg1"/>
                </a:solidFill>
              </a:rPr>
              <a:t>Derailment</a:t>
            </a:r>
          </a:p>
          <a:p>
            <a:pPr lvl="2"/>
            <a:r>
              <a:rPr lang="en-US" altLang="zh-TW" sz="1900" dirty="0" smtClean="0">
                <a:solidFill>
                  <a:srgbClr val="FFFF00"/>
                </a:solidFill>
              </a:rPr>
              <a:t>CSMVQ</a:t>
            </a:r>
            <a:endParaRPr lang="en-US" altLang="zh-TW" sz="1900" dirty="0" smtClean="0">
              <a:solidFill>
                <a:srgbClr val="FFFF00"/>
              </a:solidFill>
            </a:endParaRPr>
          </a:p>
          <a:p>
            <a:r>
              <a:rPr lang="en-US" altLang="zh-TW" sz="2800" b="1" dirty="0" smtClean="0">
                <a:solidFill>
                  <a:schemeClr val="bg1"/>
                </a:solidFill>
              </a:rPr>
              <a:t>Time Complexity</a:t>
            </a:r>
          </a:p>
          <a:p>
            <a:pPr lvl="2"/>
            <a:r>
              <a:rPr lang="en-US" altLang="zh-TW" sz="1900" dirty="0" smtClean="0">
                <a:solidFill>
                  <a:srgbClr val="FFFF00"/>
                </a:solidFill>
              </a:rPr>
              <a:t>CVQ</a:t>
            </a:r>
            <a:endParaRPr lang="en-US" altLang="zh-TW" sz="1900" dirty="0" smtClean="0"/>
          </a:p>
          <a:p>
            <a:pPr lvl="2"/>
            <a:r>
              <a:rPr lang="en-US" altLang="zh-TW" sz="1900" dirty="0" smtClean="0">
                <a:solidFill>
                  <a:srgbClr val="FFFF00"/>
                </a:solidFill>
              </a:rPr>
              <a:t>TSVQ</a:t>
            </a:r>
          </a:p>
          <a:p>
            <a:pPr lvl="2"/>
            <a:r>
              <a:rPr lang="en-US" altLang="zh-TW" sz="1900" dirty="0" smtClean="0">
                <a:solidFill>
                  <a:srgbClr val="FFFF00"/>
                </a:solidFill>
              </a:rPr>
              <a:t>PCA</a:t>
            </a:r>
            <a:endParaRPr lang="en-US" altLang="zh-TW" sz="1900" dirty="0" smtClean="0"/>
          </a:p>
          <a:p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>
                <a:solidFill>
                  <a:srgbClr val="FFFF00"/>
                </a:solidFill>
              </a:rPr>
              <a:t>Vector Quantization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4" name="內容版面配置區 1"/>
          <p:cNvSpPr txBox="1">
            <a:spLocks/>
          </p:cNvSpPr>
          <p:nvPr/>
        </p:nvSpPr>
        <p:spPr bwMode="auto">
          <a:xfrm>
            <a:off x="107950" y="1720850"/>
            <a:ext cx="9504363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zh-TW" sz="3200" kern="0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" name="Group 130"/>
          <p:cNvGraphicFramePr>
            <a:graphicFrameLocks noGrp="1"/>
          </p:cNvGraphicFramePr>
          <p:nvPr/>
        </p:nvGraphicFramePr>
        <p:xfrm>
          <a:off x="500063" y="2583904"/>
          <a:ext cx="2711450" cy="2668588"/>
        </p:xfrm>
        <a:graphic>
          <a:graphicData uri="http://schemas.openxmlformats.org/drawingml/2006/table">
            <a:tbl>
              <a:tblPr/>
              <a:tblGrid>
                <a:gridCol w="542925"/>
                <a:gridCol w="539750"/>
                <a:gridCol w="542925"/>
                <a:gridCol w="542925"/>
                <a:gridCol w="542925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60"/>
          <p:cNvSpPr txBox="1">
            <a:spLocks noChangeArrowheads="1"/>
          </p:cNvSpPr>
          <p:nvPr/>
        </p:nvSpPr>
        <p:spPr bwMode="auto">
          <a:xfrm>
            <a:off x="571540" y="4260304"/>
            <a:ext cx="55399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7" name="Text Box 61"/>
          <p:cNvSpPr txBox="1">
            <a:spLocks noChangeArrowheads="1"/>
          </p:cNvSpPr>
          <p:nvPr/>
        </p:nvSpPr>
        <p:spPr bwMode="auto">
          <a:xfrm>
            <a:off x="1241465" y="4260304"/>
            <a:ext cx="55399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8" name="Text Box 62"/>
          <p:cNvSpPr txBox="1">
            <a:spLocks noChangeArrowheads="1"/>
          </p:cNvSpPr>
          <p:nvPr/>
        </p:nvSpPr>
        <p:spPr bwMode="auto">
          <a:xfrm>
            <a:off x="2144713" y="2583904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9" name="Rectangle 63"/>
          <p:cNvSpPr>
            <a:spLocks noChangeArrowheads="1"/>
          </p:cNvSpPr>
          <p:nvPr/>
        </p:nvSpPr>
        <p:spPr bwMode="auto">
          <a:xfrm>
            <a:off x="2144713" y="3345904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10" name="Rectangle 64"/>
          <p:cNvSpPr>
            <a:spLocks noChangeArrowheads="1"/>
          </p:cNvSpPr>
          <p:nvPr/>
        </p:nvSpPr>
        <p:spPr bwMode="auto">
          <a:xfrm rot="2668076">
            <a:off x="2144713" y="4107904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>
                <a:solidFill>
                  <a:schemeClr val="bg1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11" name="Line 65"/>
          <p:cNvSpPr>
            <a:spLocks noChangeShapeType="1"/>
          </p:cNvSpPr>
          <p:nvPr/>
        </p:nvSpPr>
        <p:spPr bwMode="auto">
          <a:xfrm>
            <a:off x="500063" y="2853779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2" name="Line 66"/>
          <p:cNvSpPr>
            <a:spLocks noChangeShapeType="1"/>
          </p:cNvSpPr>
          <p:nvPr/>
        </p:nvSpPr>
        <p:spPr bwMode="auto">
          <a:xfrm>
            <a:off x="500063" y="270666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3" name="Line 67"/>
          <p:cNvSpPr>
            <a:spLocks noChangeShapeType="1"/>
          </p:cNvSpPr>
          <p:nvPr/>
        </p:nvSpPr>
        <p:spPr bwMode="auto">
          <a:xfrm>
            <a:off x="500063" y="2994694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4" name="Line 68"/>
          <p:cNvSpPr>
            <a:spLocks noChangeShapeType="1"/>
          </p:cNvSpPr>
          <p:nvPr/>
        </p:nvSpPr>
        <p:spPr bwMode="auto">
          <a:xfrm>
            <a:off x="769938" y="2583904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5" name="Line 69"/>
          <p:cNvSpPr>
            <a:spLocks noChangeShapeType="1"/>
          </p:cNvSpPr>
          <p:nvPr/>
        </p:nvSpPr>
        <p:spPr bwMode="auto">
          <a:xfrm>
            <a:off x="630000" y="2589766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6" name="Line 70"/>
          <p:cNvSpPr>
            <a:spLocks noChangeShapeType="1"/>
          </p:cNvSpPr>
          <p:nvPr/>
        </p:nvSpPr>
        <p:spPr bwMode="auto">
          <a:xfrm>
            <a:off x="915988" y="2583904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7" name="Text Box 71"/>
          <p:cNvSpPr txBox="1">
            <a:spLocks noChangeArrowheads="1"/>
          </p:cNvSpPr>
          <p:nvPr/>
        </p:nvSpPr>
        <p:spPr bwMode="auto">
          <a:xfrm>
            <a:off x="692126" y="2677045"/>
            <a:ext cx="49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400" i="1" dirty="0">
                <a:solidFill>
                  <a:schemeClr val="bg1"/>
                </a:solidFill>
                <a:latin typeface="Times New Roman" pitchFamily="18" charset="0"/>
              </a:rPr>
              <a:t>w</a:t>
            </a:r>
          </a:p>
        </p:txBody>
      </p:sp>
      <p:grpSp>
        <p:nvGrpSpPr>
          <p:cNvPr id="18" name="Group 73"/>
          <p:cNvGrpSpPr>
            <a:grpSpLocks/>
          </p:cNvGrpSpPr>
          <p:nvPr/>
        </p:nvGrpSpPr>
        <p:grpSpPr bwMode="auto">
          <a:xfrm>
            <a:off x="3624263" y="2583904"/>
            <a:ext cx="2514600" cy="3581400"/>
            <a:chOff x="2160" y="576"/>
            <a:chExt cx="1584" cy="2256"/>
          </a:xfrm>
        </p:grpSpPr>
        <p:sp>
          <p:nvSpPr>
            <p:cNvPr id="19" name="Rectangle 74"/>
            <p:cNvSpPr>
              <a:spLocks noChangeArrowheads="1"/>
            </p:cNvSpPr>
            <p:nvPr/>
          </p:nvSpPr>
          <p:spPr bwMode="auto">
            <a:xfrm>
              <a:off x="2160" y="576"/>
              <a:ext cx="1584" cy="2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20" name="Rectangle 75"/>
            <p:cNvSpPr>
              <a:spLocks noChangeArrowheads="1"/>
            </p:cNvSpPr>
            <p:nvPr/>
          </p:nvSpPr>
          <p:spPr bwMode="auto">
            <a:xfrm>
              <a:off x="2496" y="912"/>
              <a:ext cx="912" cy="153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kumimoji="0" lang="zh-TW" altLang="en-US" dirty="0">
                <a:solidFill>
                  <a:schemeClr val="accent6">
                    <a:lumMod val="25000"/>
                  </a:schemeClr>
                </a:solidFill>
                <a:latin typeface="Corbel" pitchFamily="34" charset="0"/>
              </a:endParaRPr>
            </a:p>
          </p:txBody>
        </p:sp>
        <p:sp>
          <p:nvSpPr>
            <p:cNvPr id="21" name="Line 76"/>
            <p:cNvSpPr>
              <a:spLocks noChangeShapeType="1"/>
            </p:cNvSpPr>
            <p:nvPr/>
          </p:nvSpPr>
          <p:spPr bwMode="auto">
            <a:xfrm>
              <a:off x="2496" y="110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2" name="Line 77"/>
            <p:cNvSpPr>
              <a:spLocks noChangeShapeType="1"/>
            </p:cNvSpPr>
            <p:nvPr/>
          </p:nvSpPr>
          <p:spPr bwMode="auto">
            <a:xfrm>
              <a:off x="2496" y="148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3" name="Line 78"/>
            <p:cNvSpPr>
              <a:spLocks noChangeShapeType="1"/>
            </p:cNvSpPr>
            <p:nvPr/>
          </p:nvSpPr>
          <p:spPr bwMode="auto">
            <a:xfrm>
              <a:off x="2496" y="129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4" name="Line 79"/>
            <p:cNvSpPr>
              <a:spLocks noChangeShapeType="1"/>
            </p:cNvSpPr>
            <p:nvPr/>
          </p:nvSpPr>
          <p:spPr bwMode="auto">
            <a:xfrm>
              <a:off x="2496" y="187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5" name="Line 80"/>
            <p:cNvSpPr>
              <a:spLocks noChangeShapeType="1"/>
            </p:cNvSpPr>
            <p:nvPr/>
          </p:nvSpPr>
          <p:spPr bwMode="auto">
            <a:xfrm>
              <a:off x="2496" y="206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6" name="Line 81"/>
            <p:cNvSpPr>
              <a:spLocks noChangeShapeType="1"/>
            </p:cNvSpPr>
            <p:nvPr/>
          </p:nvSpPr>
          <p:spPr bwMode="auto">
            <a:xfrm>
              <a:off x="2496" y="225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7" name="Line 82"/>
            <p:cNvSpPr>
              <a:spLocks noChangeShapeType="1"/>
            </p:cNvSpPr>
            <p:nvPr/>
          </p:nvSpPr>
          <p:spPr bwMode="auto">
            <a:xfrm>
              <a:off x="2603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8" name="Line 83"/>
            <p:cNvSpPr>
              <a:spLocks noChangeShapeType="1"/>
            </p:cNvSpPr>
            <p:nvPr/>
          </p:nvSpPr>
          <p:spPr bwMode="auto">
            <a:xfrm>
              <a:off x="2699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9" name="Line 84"/>
            <p:cNvSpPr>
              <a:spLocks noChangeShapeType="1"/>
            </p:cNvSpPr>
            <p:nvPr/>
          </p:nvSpPr>
          <p:spPr bwMode="auto">
            <a:xfrm>
              <a:off x="3312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0" name="Line 85"/>
            <p:cNvSpPr>
              <a:spLocks noChangeShapeType="1"/>
            </p:cNvSpPr>
            <p:nvPr/>
          </p:nvSpPr>
          <p:spPr bwMode="auto">
            <a:xfrm>
              <a:off x="3216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1" name="Arc 86"/>
            <p:cNvSpPr>
              <a:spLocks/>
            </p:cNvSpPr>
            <p:nvPr/>
          </p:nvSpPr>
          <p:spPr bwMode="auto">
            <a:xfrm>
              <a:off x="3120" y="1200"/>
              <a:ext cx="288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2" name="Arc 87"/>
            <p:cNvSpPr>
              <a:spLocks/>
            </p:cNvSpPr>
            <p:nvPr/>
          </p:nvSpPr>
          <p:spPr bwMode="auto">
            <a:xfrm flipH="1">
              <a:off x="2496" y="1200"/>
              <a:ext cx="288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3" name="Text Box 88"/>
            <p:cNvSpPr txBox="1">
              <a:spLocks noChangeArrowheads="1"/>
            </p:cNvSpPr>
            <p:nvPr/>
          </p:nvSpPr>
          <p:spPr bwMode="auto">
            <a:xfrm>
              <a:off x="2855" y="1067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2400" i="1">
                  <a:solidFill>
                    <a:schemeClr val="bg1"/>
                  </a:solidFill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34" name="Text Box 89"/>
            <p:cNvSpPr txBox="1">
              <a:spLocks noChangeArrowheads="1"/>
            </p:cNvSpPr>
            <p:nvPr/>
          </p:nvSpPr>
          <p:spPr bwMode="auto">
            <a:xfrm>
              <a:off x="2529" y="2496"/>
              <a:ext cx="8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2400" i="1">
                  <a:solidFill>
                    <a:schemeClr val="bg1"/>
                  </a:solidFill>
                  <a:latin typeface="Times New Roman" pitchFamily="18" charset="0"/>
                </a:rPr>
                <a:t>k = w </a:t>
              </a:r>
              <a:r>
                <a:rPr kumimoji="0" lang="en-US" altLang="zh-TW" sz="2400">
                  <a:solidFill>
                    <a:schemeClr val="bg1"/>
                  </a:solidFill>
                  <a:latin typeface="Times New Roman" pitchFamily="18" charset="0"/>
                </a:rPr>
                <a:t>x</a:t>
              </a:r>
              <a:r>
                <a:rPr kumimoji="0" lang="en-US" altLang="zh-TW" sz="2400" i="1">
                  <a:solidFill>
                    <a:schemeClr val="bg1"/>
                  </a:solidFill>
                  <a:latin typeface="Times New Roman" pitchFamily="18" charset="0"/>
                </a:rPr>
                <a:t> h</a:t>
              </a:r>
            </a:p>
          </p:txBody>
        </p:sp>
      </p:grpSp>
      <p:grpSp>
        <p:nvGrpSpPr>
          <p:cNvPr id="35" name="Group 90"/>
          <p:cNvGrpSpPr>
            <a:grpSpLocks/>
          </p:cNvGrpSpPr>
          <p:nvPr/>
        </p:nvGrpSpPr>
        <p:grpSpPr bwMode="auto">
          <a:xfrm>
            <a:off x="6824663" y="3117304"/>
            <a:ext cx="1905000" cy="1905000"/>
            <a:chOff x="4032" y="528"/>
            <a:chExt cx="1584" cy="1584"/>
          </a:xfrm>
        </p:grpSpPr>
        <p:sp>
          <p:nvSpPr>
            <p:cNvPr id="36" name="Rectangle 91"/>
            <p:cNvSpPr>
              <a:spLocks noChangeArrowheads="1"/>
            </p:cNvSpPr>
            <p:nvPr/>
          </p:nvSpPr>
          <p:spPr bwMode="auto">
            <a:xfrm>
              <a:off x="4032" y="528"/>
              <a:ext cx="1584" cy="15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37" name="Line 92"/>
            <p:cNvSpPr>
              <a:spLocks noChangeShapeType="1"/>
            </p:cNvSpPr>
            <p:nvPr/>
          </p:nvSpPr>
          <p:spPr bwMode="auto">
            <a:xfrm>
              <a:off x="4032" y="672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8" name="Line 93"/>
            <p:cNvSpPr>
              <a:spLocks noChangeShapeType="1"/>
            </p:cNvSpPr>
            <p:nvPr/>
          </p:nvSpPr>
          <p:spPr bwMode="auto">
            <a:xfrm>
              <a:off x="4032" y="816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9" name="Line 94"/>
            <p:cNvSpPr>
              <a:spLocks noChangeShapeType="1"/>
            </p:cNvSpPr>
            <p:nvPr/>
          </p:nvSpPr>
          <p:spPr bwMode="auto">
            <a:xfrm>
              <a:off x="4032" y="960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0" name="Line 95"/>
            <p:cNvSpPr>
              <a:spLocks noChangeShapeType="1"/>
            </p:cNvSpPr>
            <p:nvPr/>
          </p:nvSpPr>
          <p:spPr bwMode="auto">
            <a:xfrm>
              <a:off x="4032" y="1104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1" name="Line 96"/>
            <p:cNvSpPr>
              <a:spLocks noChangeShapeType="1"/>
            </p:cNvSpPr>
            <p:nvPr/>
          </p:nvSpPr>
          <p:spPr bwMode="auto">
            <a:xfrm>
              <a:off x="4032" y="1248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2" name="Line 97"/>
            <p:cNvSpPr>
              <a:spLocks noChangeShapeType="1"/>
            </p:cNvSpPr>
            <p:nvPr/>
          </p:nvSpPr>
          <p:spPr bwMode="auto">
            <a:xfrm>
              <a:off x="4032" y="1392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3" name="Line 98"/>
            <p:cNvSpPr>
              <a:spLocks noChangeShapeType="1"/>
            </p:cNvSpPr>
            <p:nvPr/>
          </p:nvSpPr>
          <p:spPr bwMode="auto">
            <a:xfrm>
              <a:off x="4032" y="1536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4" name="Line 99"/>
            <p:cNvSpPr>
              <a:spLocks noChangeShapeType="1"/>
            </p:cNvSpPr>
            <p:nvPr/>
          </p:nvSpPr>
          <p:spPr bwMode="auto">
            <a:xfrm>
              <a:off x="4032" y="1680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5" name="Line 100"/>
            <p:cNvSpPr>
              <a:spLocks noChangeShapeType="1"/>
            </p:cNvSpPr>
            <p:nvPr/>
          </p:nvSpPr>
          <p:spPr bwMode="auto">
            <a:xfrm>
              <a:off x="4032" y="1824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6" name="Line 101"/>
            <p:cNvSpPr>
              <a:spLocks noChangeShapeType="1"/>
            </p:cNvSpPr>
            <p:nvPr/>
          </p:nvSpPr>
          <p:spPr bwMode="auto">
            <a:xfrm>
              <a:off x="4032" y="1968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7" name="Line 102"/>
            <p:cNvSpPr>
              <a:spLocks noChangeShapeType="1"/>
            </p:cNvSpPr>
            <p:nvPr/>
          </p:nvSpPr>
          <p:spPr bwMode="auto">
            <a:xfrm>
              <a:off x="4165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8" name="Line 103"/>
            <p:cNvSpPr>
              <a:spLocks noChangeShapeType="1"/>
            </p:cNvSpPr>
            <p:nvPr/>
          </p:nvSpPr>
          <p:spPr bwMode="auto">
            <a:xfrm>
              <a:off x="4320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9" name="Line 104"/>
            <p:cNvSpPr>
              <a:spLocks noChangeShapeType="1"/>
            </p:cNvSpPr>
            <p:nvPr/>
          </p:nvSpPr>
          <p:spPr bwMode="auto">
            <a:xfrm>
              <a:off x="4464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0" name="Line 105"/>
            <p:cNvSpPr>
              <a:spLocks noChangeShapeType="1"/>
            </p:cNvSpPr>
            <p:nvPr/>
          </p:nvSpPr>
          <p:spPr bwMode="auto">
            <a:xfrm>
              <a:off x="4608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1" name="Line 106"/>
            <p:cNvSpPr>
              <a:spLocks noChangeShapeType="1"/>
            </p:cNvSpPr>
            <p:nvPr/>
          </p:nvSpPr>
          <p:spPr bwMode="auto">
            <a:xfrm>
              <a:off x="4752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2" name="Line 107"/>
            <p:cNvSpPr>
              <a:spLocks noChangeShapeType="1"/>
            </p:cNvSpPr>
            <p:nvPr/>
          </p:nvSpPr>
          <p:spPr bwMode="auto">
            <a:xfrm>
              <a:off x="4896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3" name="Line 108"/>
            <p:cNvSpPr>
              <a:spLocks noChangeShapeType="1"/>
            </p:cNvSpPr>
            <p:nvPr/>
          </p:nvSpPr>
          <p:spPr bwMode="auto">
            <a:xfrm>
              <a:off x="5040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4" name="Line 109"/>
            <p:cNvSpPr>
              <a:spLocks noChangeShapeType="1"/>
            </p:cNvSpPr>
            <p:nvPr/>
          </p:nvSpPr>
          <p:spPr bwMode="auto">
            <a:xfrm>
              <a:off x="5184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5" name="Line 110"/>
            <p:cNvSpPr>
              <a:spLocks noChangeShapeType="1"/>
            </p:cNvSpPr>
            <p:nvPr/>
          </p:nvSpPr>
          <p:spPr bwMode="auto">
            <a:xfrm>
              <a:off x="5328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6" name="Line 111"/>
            <p:cNvSpPr>
              <a:spLocks noChangeShapeType="1"/>
            </p:cNvSpPr>
            <p:nvPr/>
          </p:nvSpPr>
          <p:spPr bwMode="auto">
            <a:xfrm>
              <a:off x="5483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57" name="Line 112"/>
          <p:cNvSpPr>
            <a:spLocks noChangeShapeType="1"/>
          </p:cNvSpPr>
          <p:nvPr/>
        </p:nvSpPr>
        <p:spPr bwMode="auto">
          <a:xfrm>
            <a:off x="1043608" y="2812504"/>
            <a:ext cx="23760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58" name="Line 113"/>
          <p:cNvSpPr>
            <a:spLocks noChangeShapeType="1"/>
          </p:cNvSpPr>
          <p:nvPr/>
        </p:nvSpPr>
        <p:spPr bwMode="auto">
          <a:xfrm>
            <a:off x="3419872" y="2812504"/>
            <a:ext cx="0" cy="10668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59" name="Line 114"/>
          <p:cNvSpPr>
            <a:spLocks noChangeShapeType="1"/>
          </p:cNvSpPr>
          <p:nvPr/>
        </p:nvSpPr>
        <p:spPr bwMode="auto">
          <a:xfrm>
            <a:off x="3395663" y="3879304"/>
            <a:ext cx="685800" cy="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60" name="Line 115"/>
          <p:cNvSpPr>
            <a:spLocks noChangeShapeType="1"/>
          </p:cNvSpPr>
          <p:nvPr/>
        </p:nvSpPr>
        <p:spPr bwMode="auto">
          <a:xfrm>
            <a:off x="3700463" y="3141116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61" name="Line 116"/>
          <p:cNvSpPr>
            <a:spLocks noChangeShapeType="1"/>
          </p:cNvSpPr>
          <p:nvPr/>
        </p:nvSpPr>
        <p:spPr bwMode="auto">
          <a:xfrm>
            <a:off x="3887788" y="3141116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62" name="Text Box 117"/>
          <p:cNvSpPr txBox="1">
            <a:spLocks noChangeArrowheads="1"/>
          </p:cNvSpPr>
          <p:nvPr/>
        </p:nvSpPr>
        <p:spPr bwMode="auto">
          <a:xfrm>
            <a:off x="3624263" y="3269704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i="1">
                <a:solidFill>
                  <a:schemeClr val="bg1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63" name="Line 118"/>
          <p:cNvSpPr>
            <a:spLocks noChangeShapeType="1"/>
          </p:cNvSpPr>
          <p:nvPr/>
        </p:nvSpPr>
        <p:spPr bwMode="auto">
          <a:xfrm>
            <a:off x="5757863" y="3879304"/>
            <a:ext cx="6858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64" name="Line 119"/>
          <p:cNvSpPr>
            <a:spLocks noChangeShapeType="1"/>
          </p:cNvSpPr>
          <p:nvPr/>
        </p:nvSpPr>
        <p:spPr bwMode="auto">
          <a:xfrm flipV="1">
            <a:off x="6443663" y="3193504"/>
            <a:ext cx="0" cy="6858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65" name="Line 120"/>
          <p:cNvSpPr>
            <a:spLocks noChangeShapeType="1"/>
          </p:cNvSpPr>
          <p:nvPr/>
        </p:nvSpPr>
        <p:spPr bwMode="auto">
          <a:xfrm>
            <a:off x="6443663" y="3193504"/>
            <a:ext cx="381000" cy="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66" name="Rectangle 121"/>
          <p:cNvSpPr>
            <a:spLocks noChangeArrowheads="1"/>
          </p:cNvSpPr>
          <p:nvPr/>
        </p:nvSpPr>
        <p:spPr bwMode="auto">
          <a:xfrm>
            <a:off x="6824663" y="3130004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en-US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67" name="Text Box 122"/>
          <p:cNvSpPr txBox="1">
            <a:spLocks noChangeArrowheads="1"/>
          </p:cNvSpPr>
          <p:nvPr/>
        </p:nvSpPr>
        <p:spPr bwMode="auto">
          <a:xfrm>
            <a:off x="6443663" y="2736304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i="1">
                <a:solidFill>
                  <a:srgbClr val="002060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68" name="Text Box 123"/>
          <p:cNvSpPr txBox="1">
            <a:spLocks noChangeArrowheads="1"/>
          </p:cNvSpPr>
          <p:nvPr/>
        </p:nvSpPr>
        <p:spPr bwMode="auto">
          <a:xfrm>
            <a:off x="755576" y="5442966"/>
            <a:ext cx="21923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 dirty="0">
                <a:solidFill>
                  <a:srgbClr val="002060"/>
                </a:solidFill>
                <a:latin typeface="Times New Roman" pitchFamily="18" charset="0"/>
                <a:ea typeface="華康儷中黑" pitchFamily="1" charset="-120"/>
              </a:rPr>
              <a:t>Original Image</a:t>
            </a:r>
            <a:endParaRPr kumimoji="0" lang="zh-TW" altLang="en-US" sz="2400" b="1" dirty="0">
              <a:solidFill>
                <a:srgbClr val="00206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69" name="Text Box 124"/>
          <p:cNvSpPr txBox="1">
            <a:spLocks noChangeArrowheads="1"/>
          </p:cNvSpPr>
          <p:nvPr/>
        </p:nvSpPr>
        <p:spPr bwMode="auto">
          <a:xfrm>
            <a:off x="4283968" y="2772668"/>
            <a:ext cx="1146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b="1" dirty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codeword</a:t>
            </a:r>
            <a:endParaRPr kumimoji="0" lang="zh-TW" altLang="en-US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70" name="Text Box 125"/>
          <p:cNvSpPr txBox="1">
            <a:spLocks noChangeArrowheads="1"/>
          </p:cNvSpPr>
          <p:nvPr/>
        </p:nvSpPr>
        <p:spPr bwMode="auto">
          <a:xfrm>
            <a:off x="4283968" y="2164854"/>
            <a:ext cx="12969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 dirty="0">
                <a:solidFill>
                  <a:srgbClr val="002060"/>
                </a:solidFill>
                <a:latin typeface="Times New Roman" pitchFamily="18" charset="0"/>
                <a:ea typeface="華康儷中黑" pitchFamily="1" charset="-120"/>
              </a:rPr>
              <a:t>Codebook</a:t>
            </a:r>
            <a:endParaRPr kumimoji="0" lang="zh-TW" altLang="en-US" sz="2000" b="1" dirty="0">
              <a:solidFill>
                <a:srgbClr val="00206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71" name="Text Box 127"/>
          <p:cNvSpPr txBox="1">
            <a:spLocks noChangeArrowheads="1"/>
          </p:cNvSpPr>
          <p:nvPr/>
        </p:nvSpPr>
        <p:spPr bwMode="auto">
          <a:xfrm>
            <a:off x="7020272" y="5154934"/>
            <a:ext cx="1585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 dirty="0">
                <a:solidFill>
                  <a:srgbClr val="002060"/>
                </a:solidFill>
                <a:latin typeface="華康儷中黑" pitchFamily="1" charset="-120"/>
                <a:ea typeface="華康儷中黑" pitchFamily="1" charset="-120"/>
              </a:rPr>
              <a:t>Index Table</a:t>
            </a:r>
            <a:endParaRPr kumimoji="0" lang="zh-TW" altLang="en-US" sz="2000" b="1" dirty="0">
              <a:solidFill>
                <a:srgbClr val="002060"/>
              </a:solidFill>
              <a:latin typeface="華康儷中黑" pitchFamily="1" charset="-120"/>
              <a:ea typeface="華康儷中黑" pitchFamily="1" charset="-120"/>
            </a:endParaRPr>
          </a:p>
        </p:txBody>
      </p:sp>
      <p:sp>
        <p:nvSpPr>
          <p:cNvPr id="72" name="Text Box 128"/>
          <p:cNvSpPr txBox="1">
            <a:spLocks noChangeArrowheads="1"/>
          </p:cNvSpPr>
          <p:nvPr/>
        </p:nvSpPr>
        <p:spPr bwMode="auto">
          <a:xfrm>
            <a:off x="899592" y="2226350"/>
            <a:ext cx="27302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b="1" dirty="0">
                <a:solidFill>
                  <a:schemeClr val="accent6">
                    <a:lumMod val="25000"/>
                  </a:schemeClr>
                </a:solidFill>
                <a:latin typeface="Times New Roman" pitchFamily="18" charset="0"/>
                <a:ea typeface="華康儷中黑" pitchFamily="1" charset="-120"/>
              </a:rPr>
              <a:t>Find the closest </a:t>
            </a:r>
            <a:r>
              <a:rPr kumimoji="0" lang="en-US" altLang="zh-TW" b="1" dirty="0" smtClean="0">
                <a:solidFill>
                  <a:schemeClr val="accent6">
                    <a:lumMod val="25000"/>
                  </a:schemeClr>
                </a:solidFill>
                <a:latin typeface="Times New Roman" pitchFamily="18" charset="0"/>
                <a:ea typeface="華康儷中黑" pitchFamily="1" charset="-120"/>
              </a:rPr>
              <a:t>codeword</a:t>
            </a:r>
            <a:endParaRPr kumimoji="0" lang="zh-TW" altLang="en-US" b="1" dirty="0">
              <a:solidFill>
                <a:schemeClr val="accent6">
                  <a:lumMod val="25000"/>
                </a:schemeClr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73" name="Text Box 129"/>
          <p:cNvSpPr txBox="1">
            <a:spLocks noChangeArrowheads="1"/>
          </p:cNvSpPr>
          <p:nvPr/>
        </p:nvSpPr>
        <p:spPr bwMode="auto">
          <a:xfrm>
            <a:off x="323850" y="1536973"/>
            <a:ext cx="1655763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800" b="1" u="sng" dirty="0">
                <a:solidFill>
                  <a:srgbClr val="FFFF00"/>
                </a:solidFill>
                <a:latin typeface="Corbel" pitchFamily="34" charset="0"/>
              </a:rPr>
              <a:t>Encoder</a:t>
            </a:r>
            <a:endParaRPr kumimoji="0" lang="en-US" altLang="zh-TW" sz="2000" b="1" u="sng" dirty="0">
              <a:solidFill>
                <a:srgbClr val="FFFF00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800" dirty="0" smtClean="0">
                <a:solidFill>
                  <a:srgbClr val="FFFF00"/>
                </a:solidFill>
              </a:rPr>
              <a:t>Vector Quantization</a:t>
            </a:r>
            <a:endParaRPr lang="zh-TW" altLang="en-US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916832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73"/>
          <p:cNvGrpSpPr>
            <a:grpSpLocks/>
          </p:cNvGrpSpPr>
          <p:nvPr/>
        </p:nvGrpSpPr>
        <p:grpSpPr bwMode="auto">
          <a:xfrm>
            <a:off x="3203848" y="3717032"/>
            <a:ext cx="2514600" cy="2880320"/>
            <a:chOff x="2160" y="576"/>
            <a:chExt cx="1584" cy="1950"/>
          </a:xfrm>
        </p:grpSpPr>
        <p:sp>
          <p:nvSpPr>
            <p:cNvPr id="14" name="Rectangle 74"/>
            <p:cNvSpPr>
              <a:spLocks noChangeArrowheads="1"/>
            </p:cNvSpPr>
            <p:nvPr/>
          </p:nvSpPr>
          <p:spPr bwMode="auto">
            <a:xfrm>
              <a:off x="2160" y="576"/>
              <a:ext cx="1584" cy="19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15" name="Rectangle 75"/>
            <p:cNvSpPr>
              <a:spLocks noChangeArrowheads="1"/>
            </p:cNvSpPr>
            <p:nvPr/>
          </p:nvSpPr>
          <p:spPr bwMode="auto">
            <a:xfrm>
              <a:off x="2496" y="912"/>
              <a:ext cx="912" cy="153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16" name="Line 76"/>
            <p:cNvSpPr>
              <a:spLocks noChangeShapeType="1"/>
            </p:cNvSpPr>
            <p:nvPr/>
          </p:nvSpPr>
          <p:spPr bwMode="auto">
            <a:xfrm>
              <a:off x="2496" y="110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7" name="Line 77"/>
            <p:cNvSpPr>
              <a:spLocks noChangeShapeType="1"/>
            </p:cNvSpPr>
            <p:nvPr/>
          </p:nvSpPr>
          <p:spPr bwMode="auto">
            <a:xfrm>
              <a:off x="2496" y="148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8" name="Line 78"/>
            <p:cNvSpPr>
              <a:spLocks noChangeShapeType="1"/>
            </p:cNvSpPr>
            <p:nvPr/>
          </p:nvSpPr>
          <p:spPr bwMode="auto">
            <a:xfrm>
              <a:off x="2496" y="129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9" name="Line 79"/>
            <p:cNvSpPr>
              <a:spLocks noChangeShapeType="1"/>
            </p:cNvSpPr>
            <p:nvPr/>
          </p:nvSpPr>
          <p:spPr bwMode="auto">
            <a:xfrm>
              <a:off x="2496" y="187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0" name="Line 80"/>
            <p:cNvSpPr>
              <a:spLocks noChangeShapeType="1"/>
            </p:cNvSpPr>
            <p:nvPr/>
          </p:nvSpPr>
          <p:spPr bwMode="auto">
            <a:xfrm>
              <a:off x="2496" y="206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1" name="Line 81"/>
            <p:cNvSpPr>
              <a:spLocks noChangeShapeType="1"/>
            </p:cNvSpPr>
            <p:nvPr/>
          </p:nvSpPr>
          <p:spPr bwMode="auto">
            <a:xfrm>
              <a:off x="2496" y="225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2" name="Line 82"/>
            <p:cNvSpPr>
              <a:spLocks noChangeShapeType="1"/>
            </p:cNvSpPr>
            <p:nvPr/>
          </p:nvSpPr>
          <p:spPr bwMode="auto">
            <a:xfrm>
              <a:off x="2603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3" name="Line 83"/>
            <p:cNvSpPr>
              <a:spLocks noChangeShapeType="1"/>
            </p:cNvSpPr>
            <p:nvPr/>
          </p:nvSpPr>
          <p:spPr bwMode="auto">
            <a:xfrm>
              <a:off x="2699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4" name="Line 84"/>
            <p:cNvSpPr>
              <a:spLocks noChangeShapeType="1"/>
            </p:cNvSpPr>
            <p:nvPr/>
          </p:nvSpPr>
          <p:spPr bwMode="auto">
            <a:xfrm>
              <a:off x="3312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5" name="Line 85"/>
            <p:cNvSpPr>
              <a:spLocks noChangeShapeType="1"/>
            </p:cNvSpPr>
            <p:nvPr/>
          </p:nvSpPr>
          <p:spPr bwMode="auto">
            <a:xfrm>
              <a:off x="3216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28" name="Text Box 88"/>
            <p:cNvSpPr txBox="1">
              <a:spLocks noChangeArrowheads="1"/>
            </p:cNvSpPr>
            <p:nvPr/>
          </p:nvSpPr>
          <p:spPr bwMode="auto">
            <a:xfrm>
              <a:off x="2855" y="1067"/>
              <a:ext cx="1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kumimoji="0" lang="en-US" altLang="zh-TW" sz="2400" i="1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30" name="Line 115"/>
          <p:cNvSpPr>
            <a:spLocks noChangeShapeType="1"/>
          </p:cNvSpPr>
          <p:nvPr/>
        </p:nvSpPr>
        <p:spPr bwMode="auto">
          <a:xfrm>
            <a:off x="3280048" y="42210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1" name="Line 116"/>
          <p:cNvSpPr>
            <a:spLocks noChangeShapeType="1"/>
          </p:cNvSpPr>
          <p:nvPr/>
        </p:nvSpPr>
        <p:spPr bwMode="auto">
          <a:xfrm>
            <a:off x="3467373" y="42210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2" name="Text Box 117"/>
          <p:cNvSpPr txBox="1">
            <a:spLocks noChangeArrowheads="1"/>
          </p:cNvSpPr>
          <p:nvPr/>
        </p:nvSpPr>
        <p:spPr bwMode="auto">
          <a:xfrm>
            <a:off x="3203848" y="4349676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i="1" dirty="0" err="1">
                <a:solidFill>
                  <a:schemeClr val="bg1"/>
                </a:solidFill>
                <a:latin typeface="Times New Roman" pitchFamily="18" charset="0"/>
              </a:rPr>
              <a:t>i</a:t>
            </a:r>
            <a:endParaRPr kumimoji="0" lang="en-US" altLang="zh-TW" sz="2400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3" name="Text Box 124"/>
          <p:cNvSpPr txBox="1">
            <a:spLocks noChangeArrowheads="1"/>
          </p:cNvSpPr>
          <p:nvPr/>
        </p:nvSpPr>
        <p:spPr bwMode="auto">
          <a:xfrm>
            <a:off x="3851920" y="3852788"/>
            <a:ext cx="1146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b="1" dirty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codeword</a:t>
            </a:r>
            <a:endParaRPr kumimoji="0" lang="zh-TW" altLang="en-US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34" name="Text Box 125"/>
          <p:cNvSpPr txBox="1">
            <a:spLocks noChangeArrowheads="1"/>
          </p:cNvSpPr>
          <p:nvPr/>
        </p:nvSpPr>
        <p:spPr bwMode="auto">
          <a:xfrm>
            <a:off x="3635896" y="3255367"/>
            <a:ext cx="15725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400" b="1" dirty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Codebook</a:t>
            </a:r>
            <a:endParaRPr kumimoji="0" lang="zh-TW" altLang="en-US" sz="2400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35" name="Line 191"/>
          <p:cNvSpPr>
            <a:spLocks noChangeShapeType="1"/>
          </p:cNvSpPr>
          <p:nvPr/>
        </p:nvSpPr>
        <p:spPr bwMode="auto">
          <a:xfrm>
            <a:off x="2411760" y="2564904"/>
            <a:ext cx="4392488" cy="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6" name="Line 191"/>
          <p:cNvSpPr>
            <a:spLocks noChangeShapeType="1"/>
          </p:cNvSpPr>
          <p:nvPr/>
        </p:nvSpPr>
        <p:spPr bwMode="auto">
          <a:xfrm flipV="1">
            <a:off x="4355976" y="2636912"/>
            <a:ext cx="0" cy="504056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7" name="Text Box 117"/>
          <p:cNvSpPr txBox="1">
            <a:spLocks noChangeArrowheads="1"/>
          </p:cNvSpPr>
          <p:nvPr/>
        </p:nvSpPr>
        <p:spPr bwMode="auto">
          <a:xfrm>
            <a:off x="7012854" y="2348880"/>
            <a:ext cx="1303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i="1" dirty="0" smtClean="0">
                <a:latin typeface="Times New Roman" pitchFamily="18" charset="0"/>
              </a:rPr>
              <a:t>Output: </a:t>
            </a:r>
            <a:r>
              <a:rPr kumimoji="0" lang="en-US" altLang="zh-TW" sz="2400" i="1" dirty="0" err="1" smtClean="0">
                <a:latin typeface="Times New Roman" pitchFamily="18" charset="0"/>
              </a:rPr>
              <a:t>i</a:t>
            </a:r>
            <a:endParaRPr kumimoji="0" lang="en-US" altLang="zh-TW" sz="2400" i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>
                <a:solidFill>
                  <a:srgbClr val="FFFF00"/>
                </a:solidFill>
              </a:rPr>
              <a:t>Vector Quantization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4" name="內容版面配置區 1"/>
          <p:cNvSpPr txBox="1">
            <a:spLocks/>
          </p:cNvSpPr>
          <p:nvPr/>
        </p:nvSpPr>
        <p:spPr bwMode="auto">
          <a:xfrm>
            <a:off x="107950" y="1412875"/>
            <a:ext cx="9504363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zh-TW" sz="3200" kern="0" dirty="0">
              <a:solidFill>
                <a:sysClr val="windowText" lastClr="0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5" name="Group 172"/>
          <p:cNvGrpSpPr>
            <a:grpSpLocks/>
          </p:cNvGrpSpPr>
          <p:nvPr/>
        </p:nvGrpSpPr>
        <p:grpSpPr bwMode="auto">
          <a:xfrm>
            <a:off x="2863974" y="2583904"/>
            <a:ext cx="2514600" cy="3581400"/>
            <a:chOff x="2160" y="576"/>
            <a:chExt cx="1584" cy="2256"/>
          </a:xfrm>
        </p:grpSpPr>
        <p:sp>
          <p:nvSpPr>
            <p:cNvPr id="6" name="Rectangle 173"/>
            <p:cNvSpPr>
              <a:spLocks noChangeArrowheads="1"/>
            </p:cNvSpPr>
            <p:nvPr/>
          </p:nvSpPr>
          <p:spPr bwMode="auto">
            <a:xfrm>
              <a:off x="2160" y="576"/>
              <a:ext cx="1584" cy="2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latin typeface="Corbel" pitchFamily="34" charset="0"/>
              </a:endParaRPr>
            </a:p>
          </p:txBody>
        </p:sp>
        <p:sp>
          <p:nvSpPr>
            <p:cNvPr id="7" name="Rectangle 174"/>
            <p:cNvSpPr>
              <a:spLocks noChangeArrowheads="1"/>
            </p:cNvSpPr>
            <p:nvPr/>
          </p:nvSpPr>
          <p:spPr bwMode="auto">
            <a:xfrm>
              <a:off x="2496" y="912"/>
              <a:ext cx="912" cy="153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kumimoji="0" lang="zh-TW" altLang="en-US">
                <a:latin typeface="Corbel" pitchFamily="34" charset="0"/>
              </a:endParaRPr>
            </a:p>
          </p:txBody>
        </p:sp>
        <p:sp>
          <p:nvSpPr>
            <p:cNvPr id="8" name="Line 175"/>
            <p:cNvSpPr>
              <a:spLocks noChangeShapeType="1"/>
            </p:cNvSpPr>
            <p:nvPr/>
          </p:nvSpPr>
          <p:spPr bwMode="auto">
            <a:xfrm>
              <a:off x="2496" y="110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" name="Line 176"/>
            <p:cNvSpPr>
              <a:spLocks noChangeShapeType="1"/>
            </p:cNvSpPr>
            <p:nvPr/>
          </p:nvSpPr>
          <p:spPr bwMode="auto">
            <a:xfrm>
              <a:off x="2496" y="148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" name="Line 177"/>
            <p:cNvSpPr>
              <a:spLocks noChangeShapeType="1"/>
            </p:cNvSpPr>
            <p:nvPr/>
          </p:nvSpPr>
          <p:spPr bwMode="auto">
            <a:xfrm>
              <a:off x="2496" y="129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" name="Line 178"/>
            <p:cNvSpPr>
              <a:spLocks noChangeShapeType="1"/>
            </p:cNvSpPr>
            <p:nvPr/>
          </p:nvSpPr>
          <p:spPr bwMode="auto">
            <a:xfrm>
              <a:off x="2496" y="187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" name="Line 179"/>
            <p:cNvSpPr>
              <a:spLocks noChangeShapeType="1"/>
            </p:cNvSpPr>
            <p:nvPr/>
          </p:nvSpPr>
          <p:spPr bwMode="auto">
            <a:xfrm>
              <a:off x="2496" y="206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" name="Line 180"/>
            <p:cNvSpPr>
              <a:spLocks noChangeShapeType="1"/>
            </p:cNvSpPr>
            <p:nvPr/>
          </p:nvSpPr>
          <p:spPr bwMode="auto">
            <a:xfrm>
              <a:off x="2496" y="225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" name="Line 181"/>
            <p:cNvSpPr>
              <a:spLocks noChangeShapeType="1"/>
            </p:cNvSpPr>
            <p:nvPr/>
          </p:nvSpPr>
          <p:spPr bwMode="auto">
            <a:xfrm>
              <a:off x="2603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" name="Line 182"/>
            <p:cNvSpPr>
              <a:spLocks noChangeShapeType="1"/>
            </p:cNvSpPr>
            <p:nvPr/>
          </p:nvSpPr>
          <p:spPr bwMode="auto">
            <a:xfrm>
              <a:off x="2699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" name="Line 183"/>
            <p:cNvSpPr>
              <a:spLocks noChangeShapeType="1"/>
            </p:cNvSpPr>
            <p:nvPr/>
          </p:nvSpPr>
          <p:spPr bwMode="auto">
            <a:xfrm>
              <a:off x="3312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" name="Line 184"/>
            <p:cNvSpPr>
              <a:spLocks noChangeShapeType="1"/>
            </p:cNvSpPr>
            <p:nvPr/>
          </p:nvSpPr>
          <p:spPr bwMode="auto">
            <a:xfrm>
              <a:off x="3216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" name="Arc 185"/>
            <p:cNvSpPr>
              <a:spLocks/>
            </p:cNvSpPr>
            <p:nvPr/>
          </p:nvSpPr>
          <p:spPr bwMode="auto">
            <a:xfrm>
              <a:off x="3120" y="1200"/>
              <a:ext cx="288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9" name="Arc 186"/>
            <p:cNvSpPr>
              <a:spLocks/>
            </p:cNvSpPr>
            <p:nvPr/>
          </p:nvSpPr>
          <p:spPr bwMode="auto">
            <a:xfrm flipH="1">
              <a:off x="2496" y="1200"/>
              <a:ext cx="288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" name="Text Box 187"/>
            <p:cNvSpPr txBox="1">
              <a:spLocks noChangeArrowheads="1"/>
            </p:cNvSpPr>
            <p:nvPr/>
          </p:nvSpPr>
          <p:spPr bwMode="auto">
            <a:xfrm>
              <a:off x="2855" y="1067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2400" i="1"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21" name="Text Box 188"/>
            <p:cNvSpPr txBox="1">
              <a:spLocks noChangeArrowheads="1"/>
            </p:cNvSpPr>
            <p:nvPr/>
          </p:nvSpPr>
          <p:spPr bwMode="auto">
            <a:xfrm>
              <a:off x="2529" y="2496"/>
              <a:ext cx="8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2400" i="1" dirty="0">
                  <a:solidFill>
                    <a:schemeClr val="bg1"/>
                  </a:solidFill>
                  <a:latin typeface="Times New Roman" pitchFamily="18" charset="0"/>
                </a:rPr>
                <a:t>k = w </a:t>
              </a:r>
              <a:r>
                <a:rPr kumimoji="0" lang="en-US" altLang="zh-TW" sz="2400" dirty="0">
                  <a:solidFill>
                    <a:schemeClr val="bg1"/>
                  </a:solidFill>
                  <a:latin typeface="Times New Roman" pitchFamily="18" charset="0"/>
                </a:rPr>
                <a:t>x</a:t>
              </a:r>
              <a:r>
                <a:rPr kumimoji="0" lang="en-US" altLang="zh-TW" sz="2400" i="1" dirty="0">
                  <a:solidFill>
                    <a:schemeClr val="bg1"/>
                  </a:solidFill>
                  <a:latin typeface="Times New Roman" pitchFamily="18" charset="0"/>
                </a:rPr>
                <a:t> h</a:t>
              </a:r>
            </a:p>
          </p:txBody>
        </p:sp>
      </p:grpSp>
      <p:sp>
        <p:nvSpPr>
          <p:cNvPr id="22" name="Line 189"/>
          <p:cNvSpPr>
            <a:spLocks noChangeShapeType="1"/>
          </p:cNvSpPr>
          <p:nvPr/>
        </p:nvSpPr>
        <p:spPr bwMode="auto">
          <a:xfrm>
            <a:off x="395536" y="3068960"/>
            <a:ext cx="2232248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3" name="Line 190"/>
          <p:cNvSpPr>
            <a:spLocks noChangeShapeType="1"/>
          </p:cNvSpPr>
          <p:nvPr/>
        </p:nvSpPr>
        <p:spPr bwMode="auto">
          <a:xfrm>
            <a:off x="2627784" y="3068960"/>
            <a:ext cx="0" cy="79255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4" name="Line 191"/>
          <p:cNvSpPr>
            <a:spLocks noChangeShapeType="1"/>
          </p:cNvSpPr>
          <p:nvPr/>
        </p:nvSpPr>
        <p:spPr bwMode="auto">
          <a:xfrm>
            <a:off x="2635374" y="3879304"/>
            <a:ext cx="417512" cy="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5" name="Line 192"/>
          <p:cNvSpPr>
            <a:spLocks noChangeShapeType="1"/>
          </p:cNvSpPr>
          <p:nvPr/>
        </p:nvSpPr>
        <p:spPr bwMode="auto">
          <a:xfrm>
            <a:off x="4997574" y="3879304"/>
            <a:ext cx="6858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6" name="Line 193"/>
          <p:cNvSpPr>
            <a:spLocks noChangeShapeType="1"/>
          </p:cNvSpPr>
          <p:nvPr/>
        </p:nvSpPr>
        <p:spPr bwMode="auto">
          <a:xfrm flipV="1">
            <a:off x="5683374" y="3193504"/>
            <a:ext cx="0" cy="6858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7" name="Line 194"/>
          <p:cNvSpPr>
            <a:spLocks noChangeShapeType="1"/>
          </p:cNvSpPr>
          <p:nvPr/>
        </p:nvSpPr>
        <p:spPr bwMode="auto">
          <a:xfrm>
            <a:off x="5683374" y="3193504"/>
            <a:ext cx="381000" cy="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8" name="Text Box 195"/>
          <p:cNvSpPr txBox="1">
            <a:spLocks noChangeArrowheads="1"/>
          </p:cNvSpPr>
          <p:nvPr/>
        </p:nvSpPr>
        <p:spPr bwMode="auto">
          <a:xfrm>
            <a:off x="3052886" y="3650704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i="1">
                <a:latin typeface="Times New Roman" pitchFamily="18" charset="0"/>
              </a:rPr>
              <a:t>i</a:t>
            </a:r>
          </a:p>
        </p:txBody>
      </p:sp>
      <p:sp>
        <p:nvSpPr>
          <p:cNvPr id="29" name="Text Box 196"/>
          <p:cNvSpPr txBox="1">
            <a:spLocks noChangeArrowheads="1"/>
          </p:cNvSpPr>
          <p:nvPr/>
        </p:nvSpPr>
        <p:spPr bwMode="auto">
          <a:xfrm>
            <a:off x="3532311" y="2698204"/>
            <a:ext cx="11477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b="1" dirty="0">
                <a:solidFill>
                  <a:schemeClr val="bg1"/>
                </a:solidFill>
                <a:latin typeface="Times New Roman" pitchFamily="18" charset="0"/>
                <a:ea typeface="華康儷中黑" pitchFamily="1" charset="-120"/>
              </a:rPr>
              <a:t>codeword</a:t>
            </a:r>
            <a:endParaRPr kumimoji="0" lang="zh-TW" altLang="en-US" b="1" dirty="0">
              <a:solidFill>
                <a:schemeClr val="bg1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30" name="Text Box 197"/>
          <p:cNvSpPr txBox="1">
            <a:spLocks noChangeArrowheads="1"/>
          </p:cNvSpPr>
          <p:nvPr/>
        </p:nvSpPr>
        <p:spPr bwMode="auto">
          <a:xfrm>
            <a:off x="3419401" y="2140992"/>
            <a:ext cx="12969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 dirty="0">
                <a:solidFill>
                  <a:srgbClr val="002060"/>
                </a:solidFill>
                <a:latin typeface="Times New Roman" pitchFamily="18" charset="0"/>
                <a:ea typeface="華康儷中黑" pitchFamily="1" charset="-120"/>
              </a:rPr>
              <a:t>Codebook</a:t>
            </a:r>
            <a:endParaRPr kumimoji="0" lang="zh-TW" altLang="en-US" sz="2000" b="1" dirty="0">
              <a:solidFill>
                <a:srgbClr val="00206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31" name="Text Box 198"/>
          <p:cNvSpPr txBox="1">
            <a:spLocks noChangeArrowheads="1"/>
          </p:cNvSpPr>
          <p:nvPr/>
        </p:nvSpPr>
        <p:spPr bwMode="auto">
          <a:xfrm>
            <a:off x="827584" y="2492896"/>
            <a:ext cx="19442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000" b="1" dirty="0">
                <a:solidFill>
                  <a:schemeClr val="accent6">
                    <a:lumMod val="25000"/>
                  </a:schemeClr>
                </a:solidFill>
                <a:latin typeface="Times New Roman" pitchFamily="18" charset="0"/>
                <a:ea typeface="華康儷中黑" pitchFamily="1" charset="-120"/>
              </a:rPr>
              <a:t>Look-up Table</a:t>
            </a:r>
            <a:endParaRPr kumimoji="0" lang="zh-TW" altLang="en-US" sz="2000" b="1" dirty="0">
              <a:solidFill>
                <a:schemeClr val="accent6">
                  <a:lumMod val="25000"/>
                </a:schemeClr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32" name="Rectangle 199"/>
          <p:cNvSpPr>
            <a:spLocks noChangeArrowheads="1"/>
          </p:cNvSpPr>
          <p:nvPr/>
        </p:nvSpPr>
        <p:spPr bwMode="auto">
          <a:xfrm>
            <a:off x="6064374" y="3010942"/>
            <a:ext cx="536575" cy="538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kumimoji="0" lang="zh-TW" altLang="en-US">
              <a:latin typeface="Corbel" pitchFamily="34" charset="0"/>
            </a:endParaRPr>
          </a:p>
        </p:txBody>
      </p:sp>
      <p:sp>
        <p:nvSpPr>
          <p:cNvPr id="33" name="Line 200"/>
          <p:cNvSpPr>
            <a:spLocks noChangeShapeType="1"/>
          </p:cNvSpPr>
          <p:nvPr/>
        </p:nvSpPr>
        <p:spPr bwMode="auto">
          <a:xfrm>
            <a:off x="6067549" y="3285579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4" name="Line 201"/>
          <p:cNvSpPr>
            <a:spLocks noChangeShapeType="1"/>
          </p:cNvSpPr>
          <p:nvPr/>
        </p:nvSpPr>
        <p:spPr bwMode="auto">
          <a:xfrm>
            <a:off x="6067549" y="3133179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" name="Line 202"/>
          <p:cNvSpPr>
            <a:spLocks noChangeShapeType="1"/>
          </p:cNvSpPr>
          <p:nvPr/>
        </p:nvSpPr>
        <p:spPr bwMode="auto">
          <a:xfrm>
            <a:off x="6067549" y="3403054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6" name="Line 203"/>
          <p:cNvSpPr>
            <a:spLocks noChangeShapeType="1"/>
          </p:cNvSpPr>
          <p:nvPr/>
        </p:nvSpPr>
        <p:spPr bwMode="auto">
          <a:xfrm>
            <a:off x="6337424" y="3015704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7" name="Line 204"/>
          <p:cNvSpPr>
            <a:spLocks noChangeShapeType="1"/>
          </p:cNvSpPr>
          <p:nvPr/>
        </p:nvSpPr>
        <p:spPr bwMode="auto">
          <a:xfrm>
            <a:off x="6185024" y="3015704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8" name="Line 205"/>
          <p:cNvSpPr>
            <a:spLocks noChangeShapeType="1"/>
          </p:cNvSpPr>
          <p:nvPr/>
        </p:nvSpPr>
        <p:spPr bwMode="auto">
          <a:xfrm>
            <a:off x="6483474" y="3015704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9" name="Text Box 206"/>
          <p:cNvSpPr txBox="1">
            <a:spLocks noChangeArrowheads="1"/>
          </p:cNvSpPr>
          <p:nvPr/>
        </p:nvSpPr>
        <p:spPr bwMode="auto">
          <a:xfrm>
            <a:off x="5800849" y="3726904"/>
            <a:ext cx="165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 dirty="0">
                <a:solidFill>
                  <a:srgbClr val="002060"/>
                </a:solidFill>
                <a:latin typeface="Times New Roman" pitchFamily="18" charset="0"/>
                <a:ea typeface="華康儷中黑" pitchFamily="1" charset="-120"/>
              </a:rPr>
              <a:t>Similar block</a:t>
            </a:r>
            <a:endParaRPr kumimoji="0" lang="zh-TW" altLang="en-US" sz="2000" b="1" dirty="0">
              <a:solidFill>
                <a:srgbClr val="00206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40" name="Line 207"/>
          <p:cNvSpPr>
            <a:spLocks noChangeShapeType="1"/>
          </p:cNvSpPr>
          <p:nvPr/>
        </p:nvSpPr>
        <p:spPr bwMode="auto">
          <a:xfrm>
            <a:off x="6845200" y="3285579"/>
            <a:ext cx="533400" cy="0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zh-TW" altLang="en-US"/>
          </a:p>
        </p:txBody>
      </p:sp>
      <p:sp>
        <p:nvSpPr>
          <p:cNvPr id="41" name="Text Box 208"/>
          <p:cNvSpPr txBox="1">
            <a:spLocks noChangeArrowheads="1"/>
          </p:cNvSpPr>
          <p:nvPr/>
        </p:nvSpPr>
        <p:spPr bwMode="auto">
          <a:xfrm>
            <a:off x="7232228" y="2864991"/>
            <a:ext cx="180426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zh-TW" sz="2000" b="1" dirty="0">
                <a:solidFill>
                  <a:srgbClr val="002060"/>
                </a:solidFill>
                <a:latin typeface="Times New Roman" pitchFamily="18" charset="0"/>
                <a:ea typeface="華康儷中黑" pitchFamily="1" charset="-120"/>
              </a:rPr>
              <a:t>Reconstructed Image</a:t>
            </a:r>
            <a:endParaRPr kumimoji="0" lang="zh-TW" altLang="en-US" sz="2000" b="1" dirty="0">
              <a:solidFill>
                <a:srgbClr val="002060"/>
              </a:solidFill>
              <a:latin typeface="Times New Roman" pitchFamily="18" charset="0"/>
              <a:ea typeface="華康儷中黑" pitchFamily="1" charset="-120"/>
            </a:endParaRPr>
          </a:p>
        </p:txBody>
      </p:sp>
      <p:sp>
        <p:nvSpPr>
          <p:cNvPr id="42" name="Text Box 209"/>
          <p:cNvSpPr txBox="1">
            <a:spLocks noChangeArrowheads="1"/>
          </p:cNvSpPr>
          <p:nvPr/>
        </p:nvSpPr>
        <p:spPr bwMode="auto">
          <a:xfrm>
            <a:off x="6143749" y="2558504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i="1">
                <a:latin typeface="Times New Roman" pitchFamily="18" charset="0"/>
              </a:rPr>
              <a:t>w</a:t>
            </a:r>
          </a:p>
        </p:txBody>
      </p:sp>
      <p:sp>
        <p:nvSpPr>
          <p:cNvPr id="43" name="Text Box 210"/>
          <p:cNvSpPr txBox="1">
            <a:spLocks noChangeArrowheads="1"/>
          </p:cNvSpPr>
          <p:nvPr/>
        </p:nvSpPr>
        <p:spPr bwMode="auto">
          <a:xfrm>
            <a:off x="6531099" y="3010942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i="1">
                <a:latin typeface="Times New Roman" pitchFamily="18" charset="0"/>
              </a:rPr>
              <a:t>h</a:t>
            </a:r>
          </a:p>
        </p:txBody>
      </p:sp>
      <p:sp>
        <p:nvSpPr>
          <p:cNvPr id="44" name="Text Box 211"/>
          <p:cNvSpPr txBox="1">
            <a:spLocks noChangeArrowheads="1"/>
          </p:cNvSpPr>
          <p:nvPr/>
        </p:nvSpPr>
        <p:spPr bwMode="auto">
          <a:xfrm>
            <a:off x="355600" y="1556792"/>
            <a:ext cx="14478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b="1" u="sng" dirty="0" smtClean="0">
                <a:solidFill>
                  <a:srgbClr val="FFFF00"/>
                </a:solidFill>
                <a:latin typeface="華康儷中黑" pitchFamily="1" charset="-120"/>
                <a:ea typeface="華康儷中黑" pitchFamily="1" charset="-120"/>
              </a:rPr>
              <a:t>Decoder</a:t>
            </a:r>
            <a:endParaRPr kumimoji="0" lang="en-US" altLang="zh-TW" sz="2400" b="1" u="sng" dirty="0">
              <a:solidFill>
                <a:srgbClr val="7030A0"/>
              </a:solidFill>
              <a:latin typeface="華康儷中黑" pitchFamily="1" charset="-120"/>
              <a:ea typeface="華康儷中黑" pitchFamily="1" charset="-120"/>
            </a:endParaRPr>
          </a:p>
        </p:txBody>
      </p:sp>
      <p:sp>
        <p:nvSpPr>
          <p:cNvPr id="45" name="Text Box 212"/>
          <p:cNvSpPr txBox="1">
            <a:spLocks noChangeArrowheads="1"/>
          </p:cNvSpPr>
          <p:nvPr/>
        </p:nvSpPr>
        <p:spPr bwMode="auto">
          <a:xfrm>
            <a:off x="467544" y="4941168"/>
            <a:ext cx="17224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000" b="1" dirty="0">
                <a:solidFill>
                  <a:srgbClr val="002060"/>
                </a:solidFill>
                <a:latin typeface="華康儷中黑" pitchFamily="1" charset="-120"/>
                <a:ea typeface="華康儷中黑" pitchFamily="1" charset="-120"/>
              </a:rPr>
              <a:t>Index Table</a:t>
            </a:r>
            <a:endParaRPr kumimoji="0" lang="en-US" altLang="zh-TW" sz="2000" b="1" i="1" dirty="0">
              <a:solidFill>
                <a:srgbClr val="002060"/>
              </a:solidFill>
              <a:latin typeface="華康儷中黑" pitchFamily="1" charset="-120"/>
              <a:ea typeface="華康儷中黑" pitchFamily="1" charset="-120"/>
            </a:endParaRPr>
          </a:p>
        </p:txBody>
      </p:sp>
      <p:grpSp>
        <p:nvGrpSpPr>
          <p:cNvPr id="46" name="Group 90"/>
          <p:cNvGrpSpPr>
            <a:grpSpLocks/>
          </p:cNvGrpSpPr>
          <p:nvPr/>
        </p:nvGrpSpPr>
        <p:grpSpPr bwMode="auto">
          <a:xfrm>
            <a:off x="323528" y="2996952"/>
            <a:ext cx="1905000" cy="1905000"/>
            <a:chOff x="4032" y="528"/>
            <a:chExt cx="1584" cy="1584"/>
          </a:xfrm>
        </p:grpSpPr>
        <p:sp>
          <p:nvSpPr>
            <p:cNvPr id="47" name="Rectangle 91"/>
            <p:cNvSpPr>
              <a:spLocks noChangeArrowheads="1"/>
            </p:cNvSpPr>
            <p:nvPr/>
          </p:nvSpPr>
          <p:spPr bwMode="auto">
            <a:xfrm>
              <a:off x="4032" y="528"/>
              <a:ext cx="1584" cy="15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48" name="Line 92"/>
            <p:cNvSpPr>
              <a:spLocks noChangeShapeType="1"/>
            </p:cNvSpPr>
            <p:nvPr/>
          </p:nvSpPr>
          <p:spPr bwMode="auto">
            <a:xfrm>
              <a:off x="4032" y="672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9" name="Line 93"/>
            <p:cNvSpPr>
              <a:spLocks noChangeShapeType="1"/>
            </p:cNvSpPr>
            <p:nvPr/>
          </p:nvSpPr>
          <p:spPr bwMode="auto">
            <a:xfrm>
              <a:off x="4032" y="816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0" name="Line 94"/>
            <p:cNvSpPr>
              <a:spLocks noChangeShapeType="1"/>
            </p:cNvSpPr>
            <p:nvPr/>
          </p:nvSpPr>
          <p:spPr bwMode="auto">
            <a:xfrm>
              <a:off x="4032" y="960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1" name="Line 95"/>
            <p:cNvSpPr>
              <a:spLocks noChangeShapeType="1"/>
            </p:cNvSpPr>
            <p:nvPr/>
          </p:nvSpPr>
          <p:spPr bwMode="auto">
            <a:xfrm>
              <a:off x="4032" y="1104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2" name="Line 96"/>
            <p:cNvSpPr>
              <a:spLocks noChangeShapeType="1"/>
            </p:cNvSpPr>
            <p:nvPr/>
          </p:nvSpPr>
          <p:spPr bwMode="auto">
            <a:xfrm>
              <a:off x="4032" y="1248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3" name="Line 97"/>
            <p:cNvSpPr>
              <a:spLocks noChangeShapeType="1"/>
            </p:cNvSpPr>
            <p:nvPr/>
          </p:nvSpPr>
          <p:spPr bwMode="auto">
            <a:xfrm>
              <a:off x="4032" y="1392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4" name="Line 98"/>
            <p:cNvSpPr>
              <a:spLocks noChangeShapeType="1"/>
            </p:cNvSpPr>
            <p:nvPr/>
          </p:nvSpPr>
          <p:spPr bwMode="auto">
            <a:xfrm>
              <a:off x="4032" y="1536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5" name="Line 99"/>
            <p:cNvSpPr>
              <a:spLocks noChangeShapeType="1"/>
            </p:cNvSpPr>
            <p:nvPr/>
          </p:nvSpPr>
          <p:spPr bwMode="auto">
            <a:xfrm>
              <a:off x="4032" y="1680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6" name="Line 100"/>
            <p:cNvSpPr>
              <a:spLocks noChangeShapeType="1"/>
            </p:cNvSpPr>
            <p:nvPr/>
          </p:nvSpPr>
          <p:spPr bwMode="auto">
            <a:xfrm>
              <a:off x="4032" y="1824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7" name="Line 101"/>
            <p:cNvSpPr>
              <a:spLocks noChangeShapeType="1"/>
            </p:cNvSpPr>
            <p:nvPr/>
          </p:nvSpPr>
          <p:spPr bwMode="auto">
            <a:xfrm>
              <a:off x="4032" y="1968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8" name="Line 102"/>
            <p:cNvSpPr>
              <a:spLocks noChangeShapeType="1"/>
            </p:cNvSpPr>
            <p:nvPr/>
          </p:nvSpPr>
          <p:spPr bwMode="auto">
            <a:xfrm>
              <a:off x="4165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59" name="Line 103"/>
            <p:cNvSpPr>
              <a:spLocks noChangeShapeType="1"/>
            </p:cNvSpPr>
            <p:nvPr/>
          </p:nvSpPr>
          <p:spPr bwMode="auto">
            <a:xfrm>
              <a:off x="4320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0" name="Line 104"/>
            <p:cNvSpPr>
              <a:spLocks noChangeShapeType="1"/>
            </p:cNvSpPr>
            <p:nvPr/>
          </p:nvSpPr>
          <p:spPr bwMode="auto">
            <a:xfrm>
              <a:off x="4464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1" name="Line 105"/>
            <p:cNvSpPr>
              <a:spLocks noChangeShapeType="1"/>
            </p:cNvSpPr>
            <p:nvPr/>
          </p:nvSpPr>
          <p:spPr bwMode="auto">
            <a:xfrm>
              <a:off x="4608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2" name="Line 106"/>
            <p:cNvSpPr>
              <a:spLocks noChangeShapeType="1"/>
            </p:cNvSpPr>
            <p:nvPr/>
          </p:nvSpPr>
          <p:spPr bwMode="auto">
            <a:xfrm>
              <a:off x="4752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3" name="Line 107"/>
            <p:cNvSpPr>
              <a:spLocks noChangeShapeType="1"/>
            </p:cNvSpPr>
            <p:nvPr/>
          </p:nvSpPr>
          <p:spPr bwMode="auto">
            <a:xfrm>
              <a:off x="4896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4" name="Line 108"/>
            <p:cNvSpPr>
              <a:spLocks noChangeShapeType="1"/>
            </p:cNvSpPr>
            <p:nvPr/>
          </p:nvSpPr>
          <p:spPr bwMode="auto">
            <a:xfrm>
              <a:off x="5040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5" name="Line 109"/>
            <p:cNvSpPr>
              <a:spLocks noChangeShapeType="1"/>
            </p:cNvSpPr>
            <p:nvPr/>
          </p:nvSpPr>
          <p:spPr bwMode="auto">
            <a:xfrm>
              <a:off x="5184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6" name="Line 110"/>
            <p:cNvSpPr>
              <a:spLocks noChangeShapeType="1"/>
            </p:cNvSpPr>
            <p:nvPr/>
          </p:nvSpPr>
          <p:spPr bwMode="auto">
            <a:xfrm>
              <a:off x="5328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67" name="Line 111"/>
            <p:cNvSpPr>
              <a:spLocks noChangeShapeType="1"/>
            </p:cNvSpPr>
            <p:nvPr/>
          </p:nvSpPr>
          <p:spPr bwMode="auto">
            <a:xfrm>
              <a:off x="5483" y="528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68" name="Rectangle 121"/>
          <p:cNvSpPr>
            <a:spLocks noChangeArrowheads="1"/>
          </p:cNvSpPr>
          <p:nvPr/>
        </p:nvSpPr>
        <p:spPr bwMode="auto">
          <a:xfrm>
            <a:off x="323528" y="3009652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en-US">
              <a:solidFill>
                <a:schemeClr val="bg1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 smtClean="0">
                <a:solidFill>
                  <a:srgbClr val="FFFF00"/>
                </a:solidFill>
              </a:rPr>
              <a:t>Codebook Generation Algorithm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4400" dirty="0" smtClean="0"/>
              <a:t> LBG</a:t>
            </a:r>
          </a:p>
          <a:p>
            <a:r>
              <a:rPr lang="en-US" altLang="zh-TW" sz="4400" dirty="0" smtClean="0"/>
              <a:t> Splitting</a:t>
            </a:r>
            <a:endParaRPr lang="zh-TW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沉穩">
  <a:themeElements>
    <a:clrScheme name="沉穩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沉穩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沉穩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557</TotalTime>
  <Words>710</Words>
  <Application>Microsoft Office PowerPoint</Application>
  <PresentationFormat>如螢幕大小 (4:3)</PresentationFormat>
  <Paragraphs>317</Paragraphs>
  <Slides>41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41</vt:i4>
      </vt:variant>
    </vt:vector>
  </HeadingPairs>
  <TitlesOfParts>
    <vt:vector size="42" baseType="lpstr">
      <vt:lpstr>沉穩</vt:lpstr>
      <vt:lpstr>Intruduction to  Image Compression Techniques</vt:lpstr>
      <vt:lpstr>Introduction</vt:lpstr>
      <vt:lpstr>VQ-Based Image Coding</vt:lpstr>
      <vt:lpstr>VQ-Based Image Coding</vt:lpstr>
      <vt:lpstr>VQ-Based Image Coding</vt:lpstr>
      <vt:lpstr>Vector Quantization</vt:lpstr>
      <vt:lpstr>Vector Quantization</vt:lpstr>
      <vt:lpstr>Vector Quantization</vt:lpstr>
      <vt:lpstr>Codebook Generation Algorithm</vt:lpstr>
      <vt:lpstr>LBG Algorithm</vt:lpstr>
      <vt:lpstr>Demo for Splitting Algorithm</vt:lpstr>
      <vt:lpstr>Drawback of VQ</vt:lpstr>
      <vt:lpstr>Side Match Vector Quantization</vt:lpstr>
      <vt:lpstr>Side Match Vector Quantization</vt:lpstr>
      <vt:lpstr>Side Match Vector Quantization</vt:lpstr>
      <vt:lpstr>Drawback of SMVQ</vt:lpstr>
      <vt:lpstr>Solution to Derailment</vt:lpstr>
      <vt:lpstr>Cost</vt:lpstr>
      <vt:lpstr>Classified Side Match Vector Quantization</vt:lpstr>
      <vt:lpstr>Classified Side Match Vector Quantization</vt:lpstr>
      <vt:lpstr>Classified Side Match Vector Quantization</vt:lpstr>
      <vt:lpstr>Classified Side Match Vector Quantization</vt:lpstr>
      <vt:lpstr>Classified Side Match Vector Quantization</vt:lpstr>
      <vt:lpstr>Drawback of LBG Algorithm</vt:lpstr>
      <vt:lpstr>Drawback of LBG Algorithm</vt:lpstr>
      <vt:lpstr>Solution to Time Complexity</vt:lpstr>
      <vt:lpstr>Classified Vector Quantization</vt:lpstr>
      <vt:lpstr>Classified Vector Quantization</vt:lpstr>
      <vt:lpstr>Tree Structured Vector Quantization</vt:lpstr>
      <vt:lpstr>Principal Component Analysis</vt:lpstr>
      <vt:lpstr>Principal Component Analysis</vt:lpstr>
      <vt:lpstr>Principal Component Analysis</vt:lpstr>
      <vt:lpstr>Principal Component Analysis</vt:lpstr>
      <vt:lpstr>Principal Component Analysis</vt:lpstr>
      <vt:lpstr>Principal Component Analysis</vt:lpstr>
      <vt:lpstr>Block Truncation Coding</vt:lpstr>
      <vt:lpstr>Block Truncation Coding</vt:lpstr>
      <vt:lpstr>Wavelet-Based Image Coding</vt:lpstr>
      <vt:lpstr>Wavelet-Based Image Coding</vt:lpstr>
      <vt:lpstr>Wavelet-Based Image Coding</vt:lpstr>
      <vt:lpstr>投影片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aaa</dc:creator>
  <cp:lastModifiedBy>aaa</cp:lastModifiedBy>
  <cp:revision>68</cp:revision>
  <dcterms:created xsi:type="dcterms:W3CDTF">2011-11-22T08:34:03Z</dcterms:created>
  <dcterms:modified xsi:type="dcterms:W3CDTF">2011-11-23T06:06:39Z</dcterms:modified>
</cp:coreProperties>
</file>